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3" r:id="rId2"/>
    <p:sldId id="271" r:id="rId3"/>
    <p:sldId id="278" r:id="rId4"/>
    <p:sldId id="272" r:id="rId5"/>
    <p:sldId id="257" r:id="rId6"/>
    <p:sldId id="258" r:id="rId7"/>
    <p:sldId id="277" r:id="rId8"/>
    <p:sldId id="280" r:id="rId9"/>
    <p:sldId id="259" r:id="rId10"/>
    <p:sldId id="260" r:id="rId11"/>
    <p:sldId id="263" r:id="rId12"/>
    <p:sldId id="262" r:id="rId13"/>
    <p:sldId id="274" r:id="rId14"/>
    <p:sldId id="264" r:id="rId15"/>
    <p:sldId id="265" r:id="rId16"/>
    <p:sldId id="266" r:id="rId17"/>
    <p:sldId id="267" r:id="rId18"/>
    <p:sldId id="268" r:id="rId19"/>
    <p:sldId id="279" r:id="rId20"/>
    <p:sldId id="269" r:id="rId21"/>
    <p:sldId id="28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/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Pourquoi?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70C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70C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ED62EDD-EB7C-4295-AB51-7C9D96465166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 custLinFactNeighborX="-5725" custLinFactNeighborY="617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ED62EDD-EB7C-4295-AB51-7C9D96465166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 custLinFactNeighborX="-5725" custLinFactNeighborY="617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B4348AF-5A65-4263-9C66-86590ACAA20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4BE03860-26AC-4DC5-A70C-A0A30A64C671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dirty="0">
              <a:latin typeface="Sylfaen" panose="010A0502050306030303" pitchFamily="18" charset="0"/>
            </a:rPr>
            <a:t>Introduction</a:t>
          </a:r>
        </a:p>
      </dgm:t>
    </dgm:pt>
    <dgm:pt modelId="{C54E378D-440F-46EC-89FA-678B00E0304A}" type="parTrans" cxnId="{2DF85D3B-1181-44DD-9D5B-1E55F0717CF6}">
      <dgm:prSet/>
      <dgm:spPr/>
      <dgm:t>
        <a:bodyPr/>
        <a:lstStyle/>
        <a:p>
          <a:endParaRPr lang="fr-FR"/>
        </a:p>
      </dgm:t>
    </dgm:pt>
    <dgm:pt modelId="{4506E918-E1D7-438A-97AC-2E9E1A65AE8F}" type="sibTrans" cxnId="{2DF85D3B-1181-44DD-9D5B-1E55F0717CF6}">
      <dgm:prSet/>
      <dgm:spPr/>
      <dgm:t>
        <a:bodyPr/>
        <a:lstStyle/>
        <a:p>
          <a:endParaRPr lang="fr-FR"/>
        </a:p>
      </dgm:t>
    </dgm:pt>
    <dgm:pt modelId="{EED62EDD-EB7C-4295-AB51-7C9D96465166}">
      <dgm:prSet phldrT="[Texte]" custT="1"/>
      <dgm:spPr>
        <a:solidFill>
          <a:srgbClr val="00B0F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gm:t>
    </dgm:pt>
    <dgm:pt modelId="{A21F91A5-97E6-4A2E-AC9E-FF5688DDFE61}" type="parTrans" cxnId="{9646CD1C-B1FA-4045-9844-F1EC48A8D128}">
      <dgm:prSet/>
      <dgm:spPr/>
      <dgm:t>
        <a:bodyPr/>
        <a:lstStyle/>
        <a:p>
          <a:endParaRPr lang="fr-FR"/>
        </a:p>
      </dgm:t>
    </dgm:pt>
    <dgm:pt modelId="{13FEC93D-8352-4239-B115-D0C23EA40CF7}" type="sibTrans" cxnId="{9646CD1C-B1FA-4045-9844-F1EC48A8D128}">
      <dgm:prSet/>
      <dgm:spPr/>
      <dgm:t>
        <a:bodyPr/>
        <a:lstStyle/>
        <a:p>
          <a:endParaRPr lang="fr-FR"/>
        </a:p>
      </dgm:t>
    </dgm:pt>
    <dgm:pt modelId="{480BE375-10B5-4DB0-80AF-447D42A9707E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gm:t>
    </dgm:pt>
    <dgm:pt modelId="{BFB5369D-6A4A-4381-BB26-633C58079396}" type="parTrans" cxnId="{90233AD0-FD0B-4B12-9256-0C8A04A41C76}">
      <dgm:prSet/>
      <dgm:spPr/>
      <dgm:t>
        <a:bodyPr/>
        <a:lstStyle/>
        <a:p>
          <a:endParaRPr lang="fr-FR"/>
        </a:p>
      </dgm:t>
    </dgm:pt>
    <dgm:pt modelId="{9EF7B793-3D96-4923-AEBF-316906DD6382}" type="sibTrans" cxnId="{90233AD0-FD0B-4B12-9256-0C8A04A41C76}">
      <dgm:prSet/>
      <dgm:spPr/>
      <dgm:t>
        <a:bodyPr/>
        <a:lstStyle/>
        <a:p>
          <a:endParaRPr lang="fr-FR"/>
        </a:p>
      </dgm:t>
    </dgm:pt>
    <dgm:pt modelId="{F6C54AA5-9756-42A5-933C-FC9106F87FD5}">
      <dgm:prSet phldrT="[Texte]" custT="1"/>
      <dgm:spPr>
        <a:solidFill>
          <a:srgbClr val="00B0F0"/>
        </a:solidFill>
      </dgm:spPr>
      <dgm:t>
        <a:bodyPr/>
        <a:lstStyle/>
        <a:p>
          <a:pPr algn="ctr"/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gm:t>
    </dgm:pt>
    <dgm:pt modelId="{FA18DDC4-7E51-427D-B39E-0BB62493771D}" type="parTrans" cxnId="{8D2C9E5E-DCE1-40D7-8DB5-FDE888FDB0CA}">
      <dgm:prSet/>
      <dgm:spPr/>
      <dgm:t>
        <a:bodyPr/>
        <a:lstStyle/>
        <a:p>
          <a:endParaRPr lang="fr-FR"/>
        </a:p>
      </dgm:t>
    </dgm:pt>
    <dgm:pt modelId="{E749FA02-80A3-44EC-B62F-005983F6C1B7}" type="sibTrans" cxnId="{8D2C9E5E-DCE1-40D7-8DB5-FDE888FDB0CA}">
      <dgm:prSet/>
      <dgm:spPr/>
      <dgm:t>
        <a:bodyPr/>
        <a:lstStyle/>
        <a:p>
          <a:endParaRPr lang="fr-FR"/>
        </a:p>
      </dgm:t>
    </dgm:pt>
    <dgm:pt modelId="{07D75738-8B77-4D11-81C4-389550FE8378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gm:t>
    </dgm:pt>
    <dgm:pt modelId="{6E8B61B8-A7BC-4C44-904C-D736A9222FCC}" type="parTrans" cxnId="{C3902814-4F21-4578-883C-21F299F95884}">
      <dgm:prSet/>
      <dgm:spPr/>
      <dgm:t>
        <a:bodyPr/>
        <a:lstStyle/>
        <a:p>
          <a:endParaRPr lang="fr-FR"/>
        </a:p>
      </dgm:t>
    </dgm:pt>
    <dgm:pt modelId="{2295F443-E95B-4777-9C07-A41CC3240793}" type="sibTrans" cxnId="{C3902814-4F21-4578-883C-21F299F95884}">
      <dgm:prSet/>
      <dgm:spPr/>
      <dgm:t>
        <a:bodyPr/>
        <a:lstStyle/>
        <a:p>
          <a:endParaRPr lang="fr-FR"/>
        </a:p>
      </dgm:t>
    </dgm:pt>
    <dgm:pt modelId="{90E35C3A-5DE8-4320-B848-1553F31751C3}">
      <dgm:prSet phldrT="[Texte]" custT="1"/>
      <dgm:spPr>
        <a:solidFill>
          <a:srgbClr val="00B0F0"/>
        </a:solidFill>
      </dgm:spPr>
      <dgm:t>
        <a:bodyPr/>
        <a:lstStyle/>
        <a:p>
          <a:pPr algn="l"/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gm:t>
    </dgm:pt>
    <dgm:pt modelId="{5466101B-D1B4-4FD4-9F7C-DD0C6E66075F}" type="parTrans" cxnId="{34291677-CD38-4F3A-89E9-760BF16DCBD8}">
      <dgm:prSet/>
      <dgm:spPr/>
      <dgm:t>
        <a:bodyPr/>
        <a:lstStyle/>
        <a:p>
          <a:endParaRPr lang="fr-FR"/>
        </a:p>
      </dgm:t>
    </dgm:pt>
    <dgm:pt modelId="{FA49FB1C-E2B7-4962-A150-12FFE3E1308C}" type="sibTrans" cxnId="{34291677-CD38-4F3A-89E9-760BF16DCBD8}">
      <dgm:prSet/>
      <dgm:spPr/>
      <dgm:t>
        <a:bodyPr/>
        <a:lstStyle/>
        <a:p>
          <a:endParaRPr lang="fr-FR"/>
        </a:p>
      </dgm:t>
    </dgm:pt>
    <dgm:pt modelId="{2D009B8C-AB45-4AD4-9F27-F9C7D449C184}" type="pres">
      <dgm:prSet presAssocID="{0B4348AF-5A65-4263-9C66-86590ACAA200}" presName="Name0" presStyleCnt="0">
        <dgm:presLayoutVars>
          <dgm:dir/>
          <dgm:resizeHandles val="exact"/>
        </dgm:presLayoutVars>
      </dgm:prSet>
      <dgm:spPr/>
    </dgm:pt>
    <dgm:pt modelId="{D8D978A8-F94B-45BF-B83C-7C95829B1004}" type="pres">
      <dgm:prSet presAssocID="{4BE03860-26AC-4DC5-A70C-A0A30A64C671}" presName="parTxOnly" presStyleLbl="node1" presStyleIdx="0" presStyleCnt="6" custScaleX="83264">
        <dgm:presLayoutVars>
          <dgm:bulletEnabled val="1"/>
        </dgm:presLayoutVars>
      </dgm:prSet>
      <dgm:spPr/>
    </dgm:pt>
    <dgm:pt modelId="{6BE6A29C-D85E-4B71-B666-67123512ADD3}" type="pres">
      <dgm:prSet presAssocID="{4506E918-E1D7-438A-97AC-2E9E1A65AE8F}" presName="parSpace" presStyleCnt="0"/>
      <dgm:spPr/>
    </dgm:pt>
    <dgm:pt modelId="{41826005-B3E3-4D95-A922-118DC830FB4E}" type="pres">
      <dgm:prSet presAssocID="{EED62EDD-EB7C-4295-AB51-7C9D96465166}" presName="parTxOnly" presStyleLbl="node1" presStyleIdx="1" presStyleCnt="6" custScaleX="84314">
        <dgm:presLayoutVars>
          <dgm:bulletEnabled val="1"/>
        </dgm:presLayoutVars>
      </dgm:prSet>
      <dgm:spPr/>
    </dgm:pt>
    <dgm:pt modelId="{BE5A03D5-3547-4F28-8DF9-0668F6657B78}" type="pres">
      <dgm:prSet presAssocID="{13FEC93D-8352-4239-B115-D0C23EA40CF7}" presName="parSpace" presStyleCnt="0"/>
      <dgm:spPr/>
    </dgm:pt>
    <dgm:pt modelId="{283CD398-9CEA-4F6E-8772-F23593358EA5}" type="pres">
      <dgm:prSet presAssocID="{480BE375-10B5-4DB0-80AF-447D42A9707E}" presName="parTxOnly" presStyleLbl="node1" presStyleIdx="2" presStyleCnt="6">
        <dgm:presLayoutVars>
          <dgm:bulletEnabled val="1"/>
        </dgm:presLayoutVars>
      </dgm:prSet>
      <dgm:spPr/>
    </dgm:pt>
    <dgm:pt modelId="{6AA7194E-1955-40F6-A57F-C4981C4A544B}" type="pres">
      <dgm:prSet presAssocID="{9EF7B793-3D96-4923-AEBF-316906DD6382}" presName="parSpace" presStyleCnt="0"/>
      <dgm:spPr/>
    </dgm:pt>
    <dgm:pt modelId="{8913185D-78F2-4697-AAB6-1EF6F527D71E}" type="pres">
      <dgm:prSet presAssocID="{F6C54AA5-9756-42A5-933C-FC9106F87FD5}" presName="parTxOnly" presStyleLbl="node1" presStyleIdx="3" presStyleCnt="6" custScaleX="112813">
        <dgm:presLayoutVars>
          <dgm:bulletEnabled val="1"/>
        </dgm:presLayoutVars>
      </dgm:prSet>
      <dgm:spPr/>
    </dgm:pt>
    <dgm:pt modelId="{3901000F-D3FB-4C4A-A8D8-F9FBED9AD7D1}" type="pres">
      <dgm:prSet presAssocID="{E749FA02-80A3-44EC-B62F-005983F6C1B7}" presName="parSpace" presStyleCnt="0"/>
      <dgm:spPr/>
    </dgm:pt>
    <dgm:pt modelId="{00ADF375-9D61-4B40-90B6-305AC4E8DD36}" type="pres">
      <dgm:prSet presAssocID="{07D75738-8B77-4D11-81C4-389550FE8378}" presName="parTxOnly" presStyleLbl="node1" presStyleIdx="4" presStyleCnt="6" custScaleX="108123">
        <dgm:presLayoutVars>
          <dgm:bulletEnabled val="1"/>
        </dgm:presLayoutVars>
      </dgm:prSet>
      <dgm:spPr/>
    </dgm:pt>
    <dgm:pt modelId="{CC7A9C42-F521-44CE-A741-04517DB1A9A0}" type="pres">
      <dgm:prSet presAssocID="{2295F443-E95B-4777-9C07-A41CC3240793}" presName="parSpace" presStyleCnt="0"/>
      <dgm:spPr/>
    </dgm:pt>
    <dgm:pt modelId="{129F6B65-0C75-47B0-8139-31E426230F86}" type="pres">
      <dgm:prSet presAssocID="{90E35C3A-5DE8-4320-B848-1553F31751C3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C3902814-4F21-4578-883C-21F299F95884}" srcId="{0B4348AF-5A65-4263-9C66-86590ACAA200}" destId="{07D75738-8B77-4D11-81C4-389550FE8378}" srcOrd="4" destOrd="0" parTransId="{6E8B61B8-A7BC-4C44-904C-D736A9222FCC}" sibTransId="{2295F443-E95B-4777-9C07-A41CC3240793}"/>
    <dgm:cxn modelId="{432A4916-C47E-4402-9771-B616B2D2D748}" type="presOf" srcId="{4BE03860-26AC-4DC5-A70C-A0A30A64C671}" destId="{D8D978A8-F94B-45BF-B83C-7C95829B1004}" srcOrd="0" destOrd="0" presId="urn:microsoft.com/office/officeart/2005/8/layout/hChevron3"/>
    <dgm:cxn modelId="{9646CD1C-B1FA-4045-9844-F1EC48A8D128}" srcId="{0B4348AF-5A65-4263-9C66-86590ACAA200}" destId="{EED62EDD-EB7C-4295-AB51-7C9D96465166}" srcOrd="1" destOrd="0" parTransId="{A21F91A5-97E6-4A2E-AC9E-FF5688DDFE61}" sibTransId="{13FEC93D-8352-4239-B115-D0C23EA40CF7}"/>
    <dgm:cxn modelId="{45EC2E2A-6981-443D-A275-3ABFF8D1F82E}" type="presOf" srcId="{F6C54AA5-9756-42A5-933C-FC9106F87FD5}" destId="{8913185D-78F2-4697-AAB6-1EF6F527D71E}" srcOrd="0" destOrd="0" presId="urn:microsoft.com/office/officeart/2005/8/layout/hChevron3"/>
    <dgm:cxn modelId="{2DF85D3B-1181-44DD-9D5B-1E55F0717CF6}" srcId="{0B4348AF-5A65-4263-9C66-86590ACAA200}" destId="{4BE03860-26AC-4DC5-A70C-A0A30A64C671}" srcOrd="0" destOrd="0" parTransId="{C54E378D-440F-46EC-89FA-678B00E0304A}" sibTransId="{4506E918-E1D7-438A-97AC-2E9E1A65AE8F}"/>
    <dgm:cxn modelId="{8D2C9E5E-DCE1-40D7-8DB5-FDE888FDB0CA}" srcId="{0B4348AF-5A65-4263-9C66-86590ACAA200}" destId="{F6C54AA5-9756-42A5-933C-FC9106F87FD5}" srcOrd="3" destOrd="0" parTransId="{FA18DDC4-7E51-427D-B39E-0BB62493771D}" sibTransId="{E749FA02-80A3-44EC-B62F-005983F6C1B7}"/>
    <dgm:cxn modelId="{6489DC41-B6D0-480B-BB9D-A19A494942D2}" type="presOf" srcId="{EED62EDD-EB7C-4295-AB51-7C9D96465166}" destId="{41826005-B3E3-4D95-A922-118DC830FB4E}" srcOrd="0" destOrd="0" presId="urn:microsoft.com/office/officeart/2005/8/layout/hChevron3"/>
    <dgm:cxn modelId="{6B024672-822D-4398-9B2F-F0D7E5E8E4A0}" type="presOf" srcId="{480BE375-10B5-4DB0-80AF-447D42A9707E}" destId="{283CD398-9CEA-4F6E-8772-F23593358EA5}" srcOrd="0" destOrd="0" presId="urn:microsoft.com/office/officeart/2005/8/layout/hChevron3"/>
    <dgm:cxn modelId="{34291677-CD38-4F3A-89E9-760BF16DCBD8}" srcId="{0B4348AF-5A65-4263-9C66-86590ACAA200}" destId="{90E35C3A-5DE8-4320-B848-1553F31751C3}" srcOrd="5" destOrd="0" parTransId="{5466101B-D1B4-4FD4-9F7C-DD0C6E66075F}" sibTransId="{FA49FB1C-E2B7-4962-A150-12FFE3E1308C}"/>
    <dgm:cxn modelId="{4429C694-DDEC-435B-B14A-AA514454448D}" type="presOf" srcId="{07D75738-8B77-4D11-81C4-389550FE8378}" destId="{00ADF375-9D61-4B40-90B6-305AC4E8DD36}" srcOrd="0" destOrd="0" presId="urn:microsoft.com/office/officeart/2005/8/layout/hChevron3"/>
    <dgm:cxn modelId="{A24F99A3-EF70-4123-96D1-FEC1EA11FD69}" type="presOf" srcId="{90E35C3A-5DE8-4320-B848-1553F31751C3}" destId="{129F6B65-0C75-47B0-8139-31E426230F86}" srcOrd="0" destOrd="0" presId="urn:microsoft.com/office/officeart/2005/8/layout/hChevron3"/>
    <dgm:cxn modelId="{C04FA6B6-4536-4615-B16A-7185D31A3819}" type="presOf" srcId="{0B4348AF-5A65-4263-9C66-86590ACAA200}" destId="{2D009B8C-AB45-4AD4-9F27-F9C7D449C184}" srcOrd="0" destOrd="0" presId="urn:microsoft.com/office/officeart/2005/8/layout/hChevron3"/>
    <dgm:cxn modelId="{90233AD0-FD0B-4B12-9256-0C8A04A41C76}" srcId="{0B4348AF-5A65-4263-9C66-86590ACAA200}" destId="{480BE375-10B5-4DB0-80AF-447D42A9707E}" srcOrd="2" destOrd="0" parTransId="{BFB5369D-6A4A-4381-BB26-633C58079396}" sibTransId="{9EF7B793-3D96-4923-AEBF-316906DD6382}"/>
    <dgm:cxn modelId="{3BBD374A-EF75-4433-88FB-BB532BD868E7}" type="presParOf" srcId="{2D009B8C-AB45-4AD4-9F27-F9C7D449C184}" destId="{D8D978A8-F94B-45BF-B83C-7C95829B1004}" srcOrd="0" destOrd="0" presId="urn:microsoft.com/office/officeart/2005/8/layout/hChevron3"/>
    <dgm:cxn modelId="{20056B53-378D-4D10-9AB6-A95DE14231FF}" type="presParOf" srcId="{2D009B8C-AB45-4AD4-9F27-F9C7D449C184}" destId="{6BE6A29C-D85E-4B71-B666-67123512ADD3}" srcOrd="1" destOrd="0" presId="urn:microsoft.com/office/officeart/2005/8/layout/hChevron3"/>
    <dgm:cxn modelId="{2B6655F6-4969-4764-AEEA-BF086DE2E509}" type="presParOf" srcId="{2D009B8C-AB45-4AD4-9F27-F9C7D449C184}" destId="{41826005-B3E3-4D95-A922-118DC830FB4E}" srcOrd="2" destOrd="0" presId="urn:microsoft.com/office/officeart/2005/8/layout/hChevron3"/>
    <dgm:cxn modelId="{64005BDB-55D1-46EC-A177-F7A7CEE052DE}" type="presParOf" srcId="{2D009B8C-AB45-4AD4-9F27-F9C7D449C184}" destId="{BE5A03D5-3547-4F28-8DF9-0668F6657B78}" srcOrd="3" destOrd="0" presId="urn:microsoft.com/office/officeart/2005/8/layout/hChevron3"/>
    <dgm:cxn modelId="{356AFA57-29A6-49BF-A26E-7DD815BABFC7}" type="presParOf" srcId="{2D009B8C-AB45-4AD4-9F27-F9C7D449C184}" destId="{283CD398-9CEA-4F6E-8772-F23593358EA5}" srcOrd="4" destOrd="0" presId="urn:microsoft.com/office/officeart/2005/8/layout/hChevron3"/>
    <dgm:cxn modelId="{2801A185-70C6-4833-A94C-769EAFA11856}" type="presParOf" srcId="{2D009B8C-AB45-4AD4-9F27-F9C7D449C184}" destId="{6AA7194E-1955-40F6-A57F-C4981C4A544B}" srcOrd="5" destOrd="0" presId="urn:microsoft.com/office/officeart/2005/8/layout/hChevron3"/>
    <dgm:cxn modelId="{6C8C8F61-9007-456A-BC51-CA503264AA71}" type="presParOf" srcId="{2D009B8C-AB45-4AD4-9F27-F9C7D449C184}" destId="{8913185D-78F2-4697-AAB6-1EF6F527D71E}" srcOrd="6" destOrd="0" presId="urn:microsoft.com/office/officeart/2005/8/layout/hChevron3"/>
    <dgm:cxn modelId="{0359FB45-CFA9-4376-927A-7C0E2A23ED10}" type="presParOf" srcId="{2D009B8C-AB45-4AD4-9F27-F9C7D449C184}" destId="{3901000F-D3FB-4C4A-A8D8-F9FBED9AD7D1}" srcOrd="7" destOrd="0" presId="urn:microsoft.com/office/officeart/2005/8/layout/hChevron3"/>
    <dgm:cxn modelId="{A1CE1F07-C7EA-42A4-A207-6D882F2E7EC7}" type="presParOf" srcId="{2D009B8C-AB45-4AD4-9F27-F9C7D449C184}" destId="{00ADF375-9D61-4B40-90B6-305AC4E8DD36}" srcOrd="8" destOrd="0" presId="urn:microsoft.com/office/officeart/2005/8/layout/hChevron3"/>
    <dgm:cxn modelId="{65E2F58C-CB6A-4DA7-97A1-9EDF57783699}" type="presParOf" srcId="{2D009B8C-AB45-4AD4-9F27-F9C7D449C184}" destId="{CC7A9C42-F521-44CE-A741-04517DB1A9A0}" srcOrd="9" destOrd="0" presId="urn:microsoft.com/office/officeart/2005/8/layout/hChevron3"/>
    <dgm:cxn modelId="{79739F64-365E-4811-9A0D-3BE6C1A6B33A}" type="presParOf" srcId="{2D009B8C-AB45-4AD4-9F27-F9C7D449C184}" destId="{129F6B65-0C75-47B0-8139-31E426230F86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Pourquoi?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52842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54499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52842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54499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978A8-F94B-45BF-B83C-7C95829B1004}">
      <dsp:nvSpPr>
        <dsp:cNvPr id="0" name=""/>
        <dsp:cNvSpPr/>
      </dsp:nvSpPr>
      <dsp:spPr>
        <a:xfrm>
          <a:off x="3480" y="0"/>
          <a:ext cx="2156228" cy="603314"/>
        </a:xfrm>
        <a:prstGeom prst="homePlat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Sylfaen" panose="010A0502050306030303" pitchFamily="18" charset="0"/>
            </a:rPr>
            <a:t>Introduction</a:t>
          </a:r>
        </a:p>
      </dsp:txBody>
      <dsp:txXfrm>
        <a:off x="3480" y="0"/>
        <a:ext cx="2005400" cy="603314"/>
      </dsp:txXfrm>
    </dsp:sp>
    <dsp:sp modelId="{41826005-B3E3-4D95-A922-118DC830FB4E}">
      <dsp:nvSpPr>
        <dsp:cNvPr id="0" name=""/>
        <dsp:cNvSpPr/>
      </dsp:nvSpPr>
      <dsp:spPr>
        <a:xfrm>
          <a:off x="1641783" y="0"/>
          <a:ext cx="218341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Généralités</a:t>
          </a:r>
        </a:p>
      </dsp:txBody>
      <dsp:txXfrm>
        <a:off x="1943440" y="0"/>
        <a:ext cx="1580105" cy="603314"/>
      </dsp:txXfrm>
    </dsp:sp>
    <dsp:sp modelId="{283CD398-9CEA-4F6E-8772-F23593358EA5}">
      <dsp:nvSpPr>
        <dsp:cNvPr id="0" name=""/>
        <dsp:cNvSpPr/>
      </dsp:nvSpPr>
      <dsp:spPr>
        <a:xfrm>
          <a:off x="3307277" y="0"/>
          <a:ext cx="2589629" cy="603314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Structuration</a:t>
          </a:r>
          <a:r>
            <a:rPr lang="fr-FR" sz="37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 </a:t>
          </a:r>
        </a:p>
      </dsp:txBody>
      <dsp:txXfrm>
        <a:off x="3608934" y="0"/>
        <a:ext cx="1986315" cy="603314"/>
      </dsp:txXfrm>
    </dsp:sp>
    <dsp:sp modelId="{8913185D-78F2-4697-AAB6-1EF6F527D71E}">
      <dsp:nvSpPr>
        <dsp:cNvPr id="0" name=""/>
        <dsp:cNvSpPr/>
      </dsp:nvSpPr>
      <dsp:spPr>
        <a:xfrm>
          <a:off x="5378980" y="0"/>
          <a:ext cx="2921438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Amélioration de l’apparence</a:t>
          </a:r>
        </a:p>
      </dsp:txBody>
      <dsp:txXfrm>
        <a:off x="5680637" y="0"/>
        <a:ext cx="2318124" cy="603314"/>
      </dsp:txXfrm>
    </dsp:sp>
    <dsp:sp modelId="{00ADF375-9D61-4B40-90B6-305AC4E8DD36}">
      <dsp:nvSpPr>
        <dsp:cNvPr id="0" name=""/>
        <dsp:cNvSpPr/>
      </dsp:nvSpPr>
      <dsp:spPr>
        <a:xfrm>
          <a:off x="7782493" y="0"/>
          <a:ext cx="2799984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Shinydashboard</a:t>
          </a:r>
        </a:p>
      </dsp:txBody>
      <dsp:txXfrm>
        <a:off x="8084150" y="0"/>
        <a:ext cx="2196670" cy="603314"/>
      </dsp:txXfrm>
    </dsp:sp>
    <dsp:sp modelId="{129F6B65-0C75-47B0-8139-31E426230F86}">
      <dsp:nvSpPr>
        <dsp:cNvPr id="0" name=""/>
        <dsp:cNvSpPr/>
      </dsp:nvSpPr>
      <dsp:spPr>
        <a:xfrm>
          <a:off x="10064552" y="0"/>
          <a:ext cx="2589629" cy="603314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prstClr val="white"/>
              </a:solidFill>
              <a:latin typeface="Sylfaen" panose="010A0502050306030303" pitchFamily="18" charset="0"/>
              <a:ea typeface="+mn-ea"/>
              <a:cs typeface="+mn-cs"/>
            </a:rPr>
            <a:t>Publication</a:t>
          </a:r>
        </a:p>
      </dsp:txBody>
      <dsp:txXfrm>
        <a:off x="10366209" y="0"/>
        <a:ext cx="1986315" cy="603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8AA3-D677-4B6B-8C78-AD87075D5DE1}" type="datetimeFigureOut">
              <a:rPr lang="fr-FR" smtClean="0"/>
              <a:t>25/05/2024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74758-3AA1-4F1F-AD72-92803DBE0C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0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200" b="0" i="0" u="none" strike="noStrike" baseline="0" dirty="0">
                <a:solidFill>
                  <a:srgbClr val="000000"/>
                </a:solidFill>
                <a:latin typeface="LMRoman10-Regular"/>
              </a:rPr>
              <a:t>C’est vraiment un outil puissant pour présenter ses données de façon interactive à des collègues, partenaires,</a:t>
            </a:r>
          </a:p>
          <a:p>
            <a:pPr algn="l"/>
            <a:r>
              <a:rPr lang="fr-FR" sz="1200" b="0" i="0" u="none" strike="noStrike" baseline="0" dirty="0">
                <a:solidFill>
                  <a:srgbClr val="000000"/>
                </a:solidFill>
                <a:latin typeface="LMRoman10-Regular"/>
              </a:rPr>
              <a:t>clients et très simplement en leur partageant juste l’URL de l’application sur le web. L’application Web peut</a:t>
            </a:r>
          </a:p>
          <a:p>
            <a:pPr algn="l"/>
            <a:r>
              <a:rPr lang="fr-FR" sz="1200" b="0" i="0" u="none" strike="noStrike" baseline="0" dirty="0">
                <a:solidFill>
                  <a:srgbClr val="000000"/>
                </a:solidFill>
                <a:latin typeface="LMRoman10-Regular"/>
              </a:rPr>
              <a:t>être intégrée dans un document R Markdown, une page Web, de manière autonome ou en tant que tableau de</a:t>
            </a:r>
          </a:p>
          <a:p>
            <a:pPr algn="l"/>
            <a:r>
              <a:rPr lang="fr-FR" sz="1200" b="0" i="0" u="none" strike="noStrike" baseline="0" dirty="0">
                <a:solidFill>
                  <a:srgbClr val="000000"/>
                </a:solidFill>
                <a:latin typeface="LMRoman10-Regular"/>
              </a:rPr>
              <a:t>bord.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74758-3AA1-4F1F-AD72-92803DBE0C7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83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200" b="0" i="0" u="none" strike="noStrike" baseline="0" dirty="0">
                <a:latin typeface="LMRoman10-Regular"/>
              </a:rPr>
              <a:t>Ainsi, il est préférable d’organiser l’application en au moins 3 fichiers :</a:t>
            </a:r>
          </a:p>
          <a:p>
            <a:pPr algn="l"/>
            <a:r>
              <a:rPr lang="fr-FR" sz="1200" b="0" i="0" u="none" strike="noStrike" baseline="0" dirty="0">
                <a:latin typeface="LMRoman10-Regular"/>
              </a:rPr>
              <a:t>• </a:t>
            </a:r>
            <a:r>
              <a:rPr lang="fr-FR" sz="1200" b="1" i="0" u="none" strike="noStrike" baseline="0" dirty="0" err="1">
                <a:latin typeface="LMRoman10-Bold"/>
              </a:rPr>
              <a:t>ui.R</a:t>
            </a:r>
            <a:r>
              <a:rPr lang="fr-FR" sz="1200" b="1" i="0" u="none" strike="noStrike" baseline="0" dirty="0">
                <a:latin typeface="LMRoman10-Bold"/>
              </a:rPr>
              <a:t> </a:t>
            </a:r>
            <a:r>
              <a:rPr lang="fr-FR" sz="1200" b="0" i="0" u="none" strike="noStrike" baseline="0" dirty="0">
                <a:latin typeface="LMRoman10-Regular"/>
              </a:rPr>
              <a:t>avec l’interface utilisateur</a:t>
            </a:r>
          </a:p>
          <a:p>
            <a:pPr algn="l"/>
            <a:r>
              <a:rPr lang="fr-FR" sz="1200" b="0" i="0" u="none" strike="noStrike" baseline="0" dirty="0">
                <a:latin typeface="LMRoman10-Regular"/>
              </a:rPr>
              <a:t>• </a:t>
            </a:r>
            <a:r>
              <a:rPr lang="fr-FR" sz="1200" b="1" i="0" u="none" strike="noStrike" baseline="0" dirty="0" err="1">
                <a:latin typeface="LMRoman10-Bold"/>
              </a:rPr>
              <a:t>server.R</a:t>
            </a:r>
            <a:r>
              <a:rPr lang="fr-FR" sz="1200" b="1" i="0" u="none" strike="noStrike" baseline="0" dirty="0">
                <a:latin typeface="LMRoman10-Bold"/>
              </a:rPr>
              <a:t> </a:t>
            </a:r>
            <a:r>
              <a:rPr lang="fr-FR" sz="1200" b="0" i="0" u="none" strike="noStrike" baseline="0" dirty="0">
                <a:latin typeface="LMRoman10-Regular"/>
              </a:rPr>
              <a:t>pour la logique du serveur.</a:t>
            </a:r>
          </a:p>
          <a:p>
            <a:pPr algn="l"/>
            <a:r>
              <a:rPr lang="fr-FR" sz="1200" b="0" i="0" u="none" strike="noStrike" baseline="0" dirty="0">
                <a:latin typeface="LMRoman10-Regular"/>
              </a:rPr>
              <a:t>• </a:t>
            </a:r>
            <a:r>
              <a:rPr lang="fr-FR" sz="1200" b="1" i="0" u="none" strike="noStrike" baseline="0" dirty="0" err="1">
                <a:latin typeface="LMRoman10-Bold"/>
              </a:rPr>
              <a:t>app.R</a:t>
            </a:r>
            <a:r>
              <a:rPr lang="fr-FR" sz="1200" b="1" i="0" u="none" strike="noStrike" baseline="0" dirty="0">
                <a:latin typeface="LMRoman10-Bold"/>
              </a:rPr>
              <a:t> </a:t>
            </a:r>
            <a:r>
              <a:rPr lang="fr-FR" sz="1200" b="0" i="0" u="none" strike="noStrike" baseline="0" dirty="0">
                <a:latin typeface="LMRoman10-Regular"/>
              </a:rPr>
              <a:t>qui rassemble les 2 et lance l’application.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74758-3AA1-4F1F-AD72-92803DBE0C7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44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u="none" strike="noStrike" baseline="0" dirty="0">
                <a:latin typeface="LMRoman10-Regular"/>
              </a:rPr>
              <a:t>Shiny fournit plusieurs fonctions outputs spécifiques au type de sortie.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74758-3AA1-4F1F-AD72-92803DBE0C7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42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Fonctions </a:t>
            </a:r>
            <a:r>
              <a:rPr lang="fr-FR" dirty="0" err="1"/>
              <a:t>renderXXX</a:t>
            </a:r>
            <a:r>
              <a:rPr lang="fr-FR" dirty="0"/>
              <a:t>()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74758-3AA1-4F1F-AD72-92803DBE0C7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72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: pour définir des variables réactives qui sont recalculées automatiquement chaque fois que les données sur lesquelles elles dépendent changent.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74758-3AA1-4F1F-AD72-92803DBE0C7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667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baseline="0" dirty="0">
                <a:solidFill>
                  <a:srgbClr val="000000"/>
                </a:solidFill>
                <a:latin typeface="LMRoman10-Regular"/>
              </a:rPr>
              <a:t>Il existe également de nombreux packages pouvant aider notamment </a:t>
            </a:r>
            <a:r>
              <a:rPr lang="fr-FR" sz="1200" b="0" i="0" u="none" strike="noStrike" baseline="0" dirty="0">
                <a:solidFill>
                  <a:srgbClr val="0000FF"/>
                </a:solidFill>
                <a:latin typeface="LMRoman10-Regular"/>
              </a:rPr>
              <a:t>shinydashboard</a:t>
            </a:r>
            <a:endParaRPr lang="fr-FR" sz="1200" dirty="0">
              <a:latin typeface="LMRoman10-Regular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74758-3AA1-4F1F-AD72-92803DBE0C7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482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b="0" i="0" u="none" strike="noStrike" baseline="0" dirty="0">
                <a:latin typeface="LMRoman10-Regular"/>
              </a:rPr>
              <a:t>De la même manière qu’une application créée avec shiny, l’application créée avec Shinydashboard comprend</a:t>
            </a:r>
          </a:p>
          <a:p>
            <a:pPr algn="l"/>
            <a:r>
              <a:rPr lang="fr-FR" sz="1800" b="0" i="0" u="none" strike="noStrike" baseline="0" dirty="0">
                <a:latin typeface="LMRoman10-Regular"/>
              </a:rPr>
              <a:t>une partie interface utilisateur, une partie serveur et une autre pour l’</a:t>
            </a:r>
            <a:r>
              <a:rPr lang="fr-FR" sz="1800" b="0" i="0" u="none" strike="noStrike" baseline="0" dirty="0" err="1">
                <a:latin typeface="LMRoman10-Regular"/>
              </a:rPr>
              <a:t>execution</a:t>
            </a:r>
            <a:r>
              <a:rPr lang="fr-FR" sz="1800" b="0" i="0" u="none" strike="noStrike" baseline="0" dirty="0">
                <a:latin typeface="LMRoman10-Regular"/>
              </a:rPr>
              <a:t> de l’application. La logique</a:t>
            </a:r>
          </a:p>
          <a:p>
            <a:pPr algn="l"/>
            <a:r>
              <a:rPr lang="fr-FR" sz="1800" b="0" i="0" u="none" strike="noStrike" baseline="0" dirty="0">
                <a:latin typeface="LMRoman10-Regular"/>
              </a:rPr>
              <a:t>est la même que sur shiny: la partie UI définit la mise en page, les composants visuels et les interactions avec</a:t>
            </a:r>
          </a:p>
          <a:p>
            <a:pPr algn="l"/>
            <a:r>
              <a:rPr lang="fr-FR" sz="1800" b="0" i="0" u="none" strike="noStrike" baseline="0" dirty="0">
                <a:latin typeface="LMRoman10-Regular"/>
              </a:rPr>
              <a:t>l’utilisateur et le serveur permet de </a:t>
            </a:r>
            <a:r>
              <a:rPr lang="fr-FR" sz="1800" b="0" i="0" u="none" strike="noStrike" baseline="0" dirty="0" err="1">
                <a:latin typeface="LMRoman10-Regular"/>
              </a:rPr>
              <a:t>génerer</a:t>
            </a:r>
            <a:r>
              <a:rPr lang="fr-FR" sz="1800" b="0" i="0" u="none" strike="noStrike" baseline="0" dirty="0">
                <a:latin typeface="LMRoman10-Regular"/>
              </a:rPr>
              <a:t> les sorties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74758-3AA1-4F1F-AD72-92803DBE0C7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18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74758-3AA1-4F1F-AD72-92803DBE0C7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78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74758-3AA1-4F1F-AD72-92803DBE0C7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696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7C152-ACC7-D80D-7006-8FECF6C86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E50F282-F69E-91F2-57CF-F5B5DC46E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AFF47F-F525-4F67-CC34-B206C0BF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6FC5C-3984-48F9-BC29-A7107EA5E6B7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90170-36C2-E191-DAAF-97C73684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CF40B0-017C-5259-A5CB-AE44553F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06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75F39A-30D6-9073-1EFF-2CD8C8E4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914033-31FB-C920-86DA-9D454C956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44252D-1337-D307-2255-E9EC4090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B816-758A-4DBC-87EC-3AD77F0D6008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F8F094-AD48-7BEE-2244-485E49B8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C21D91-9AE5-16F8-AF0B-C3B8BB49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7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425872B-2719-EE20-4FDD-C27A43444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489B7D-0C4B-9F33-8929-EAC426169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7B849B-418E-F65A-1156-59BE1EB8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9584-E29F-40E8-BB44-3CECE878A7F4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A5931B-4B77-30E4-D019-7B7A8392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271E30-DA85-8B14-7629-4ECADC42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31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5DB97-3040-0DC3-AE6B-76E4512C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B6AAC-4AF3-225A-A3C2-5DC50922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D0C02E-758D-AA5D-84D7-FDA90EED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4EE8-552C-4002-9DE9-737DFBC5A9F1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FB5461-9147-9D93-BDB9-561AE5D0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5B5BCE-DBEF-7902-A392-385C76D4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59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6D795-CBBC-B4D4-9368-A3BE80F2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CDF784-45D3-4489-8DB4-66E413EF0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B4C151-0A77-C12E-43EB-F03B0E14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FA08-07D9-4524-9D01-E08C4A231D61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5DC554-97E1-3B87-2412-9B8306CA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DF3596-EC01-1E16-3EB9-39DB56A2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04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4FFDA-2323-3F56-13B6-651AE3B4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7F9A7-1555-F85B-673A-7BC48279E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D0EF5C-D93D-B8E2-C1B5-7C62B015E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5B275A-7059-B033-9B28-9486F8365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3E23-DB8A-4655-8603-7966D54BF73D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E93A1C-F77D-2B32-08C0-392FB7E3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9B89AB-5855-FA07-74B9-2C4AAF1F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98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ACFF7-908A-984F-5E71-40684C90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F293B2-E56A-8645-5745-019804946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051824-D0F1-785D-C74E-B9C590E8A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CA6EAC-5B57-7B3F-B9A7-73E2042D3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29BF192-ECAD-51B4-ABFE-09673B26B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F913D8F-843D-57C8-ACD5-5C77A99B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9AB9-6651-417E-A455-ACE0D63B747F}" type="datetime1">
              <a:rPr lang="fr-FR" smtClean="0"/>
              <a:t>25/05/2024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28AB906-B6DB-D320-75A3-8322D702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13968E-F090-C0D3-81F3-763A0606F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89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AE6A33-560A-B264-BCB5-AEDDFDA5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25F877-4E78-EF4C-A4BB-72EFA559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B6A1-0EDF-43FF-972F-86D43576C897}" type="datetime1">
              <a:rPr lang="fr-FR" smtClean="0"/>
              <a:t>25/05/2024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EE7099-02B4-82A3-58EB-C873F05D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420879-F714-4489-35C4-0823C655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33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7802B9-188A-1D7D-E59F-130FB3BF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15AB-0C2D-46E3-9457-E7AC76A2ACCC}" type="datetime1">
              <a:rPr lang="fr-FR" smtClean="0"/>
              <a:t>25/05/2024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75F4839-E3FA-E0DE-ACE7-4461DE77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8245A0-3AB9-4544-877B-0A012ACE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29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B654D-F31A-FC36-5AEF-5BC8B62B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7B8507-0D76-08B7-69FF-27FB624ED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6D1BC6-F59A-5B3B-ED7B-B9D2421BC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8BA6A9-9B18-5847-5E96-74AF659B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EBEA-D662-46CB-B18E-4FAF19865947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2EDB6F-8778-EBEA-17CA-50A68330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D05638-82A1-E1A8-FA3B-5136AF8F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62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D8F4F1-DCCE-F13E-0407-F4E6BFA0A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755300A-FAE3-47CE-59FD-C537F6C10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6B05E1-A50B-98AA-FF0B-EB00CB70E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458D80-5FFA-0D4F-49B4-30A594CE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DD7C-BD2F-4DC7-908E-D3844E2442FC}" type="datetime1">
              <a:rPr lang="fr-FR" smtClean="0"/>
              <a:t>25/05/2024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51FA1C-9E6C-2907-28DF-6B6D6875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 Shiny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4DE583-A5C9-E7B0-0721-2EBA52BE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77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FD2E02-F5E1-AB29-ECE4-69510162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A79F17-1C73-9282-1847-EAADA723F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B1B9D0-E9E5-9D49-3943-CF85BE0F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2234F-CFBD-4FD8-B9ED-F3A48283BC0C}" type="datetime1">
              <a:rPr lang="fr-FR" smtClean="0"/>
              <a:t>25/05/2024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3DAD9-B971-6336-7D24-E90B6D14B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R Shiny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C91467-CA83-0D35-F8AC-2BD24BB00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BA54F-D74F-404B-B07A-AC59C3E84C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24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9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hyperlink" Target="https://bootswatch.com/" TargetMode="External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11" Type="http://schemas.openxmlformats.org/officeDocument/2006/relationships/image" Target="../media/image23.jpeg"/><Relationship Id="rId5" Type="http://schemas.openxmlformats.org/officeDocument/2006/relationships/diagramLayout" Target="../diagrams/layout10.xml"/><Relationship Id="rId10" Type="http://schemas.openxmlformats.org/officeDocument/2006/relationships/image" Target="../media/image34.png"/><Relationship Id="rId4" Type="http://schemas.openxmlformats.org/officeDocument/2006/relationships/diagramData" Target="../diagrams/data10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shinyapps.io/" TargetMode="Externa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.xml"/><Relationship Id="rId11" Type="http://schemas.openxmlformats.org/officeDocument/2006/relationships/image" Target="../media/image23.jpeg"/><Relationship Id="rId5" Type="http://schemas.openxmlformats.org/officeDocument/2006/relationships/diagramData" Target="../diagrams/data1.xml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CCD24-E5DC-4840-AA6F-733A5769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6C012-E747-46C2-AB0B-6E3C8E94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68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61F65-2677-F503-C1C3-D2408D054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918" y="952136"/>
            <a:ext cx="11272164" cy="14427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500" b="1" dirty="0">
                <a:solidFill>
                  <a:srgbClr val="C00000"/>
                </a:solidFill>
                <a:latin typeface="Agency FB" panose="020B0503020202020204" pitchFamily="34" charset="0"/>
              </a:rPr>
              <a:t>Les Inputs (widgets)  </a:t>
            </a:r>
          </a:p>
          <a:p>
            <a:pPr marL="0" indent="0" algn="ctr">
              <a:buNone/>
            </a:pPr>
            <a:r>
              <a:rPr lang="fr-FR" sz="2400" b="0" i="0" u="none" strike="noStrike" baseline="0" dirty="0">
                <a:latin typeface="Sylfaen" panose="010A0502050306030303" pitchFamily="18" charset="0"/>
              </a:rPr>
              <a:t>Ils donnent  aux utilisateurs la possibilité d’interagir avec l’application et sont placés dans le panneau latéral (</a:t>
            </a:r>
            <a:r>
              <a:rPr lang="fr-FR" sz="2400" b="0" i="0" u="none" strike="noStrike" baseline="0" dirty="0" err="1">
                <a:latin typeface="Sylfaen" panose="010A0502050306030303" pitchFamily="18" charset="0"/>
              </a:rPr>
              <a:t>sidebarPanel</a:t>
            </a:r>
            <a:r>
              <a:rPr lang="fr-FR" sz="2400" b="0" i="0" u="none" strike="noStrike" baseline="0" dirty="0">
                <a:latin typeface="Sylfaen" panose="010A0502050306030303" pitchFamily="18" charset="0"/>
              </a:rPr>
              <a:t>()). </a:t>
            </a:r>
          </a:p>
        </p:txBody>
      </p:sp>
      <p:graphicFrame>
        <p:nvGraphicFramePr>
          <p:cNvPr id="6" name="Espace réservé du contenu 3">
            <a:extLst>
              <a:ext uri="{FF2B5EF4-FFF2-40B4-BE49-F238E27FC236}">
                <a16:creationId xmlns:a16="http://schemas.microsoft.com/office/drawing/2014/main" id="{AFC7AE1F-F189-1DF5-E339-A9BCD7D8A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64815"/>
              </p:ext>
            </p:extLst>
          </p:nvPr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 11">
            <a:extLst>
              <a:ext uri="{FF2B5EF4-FFF2-40B4-BE49-F238E27FC236}">
                <a16:creationId xmlns:a16="http://schemas.microsoft.com/office/drawing/2014/main" id="{F485C5E5-EB00-3562-8678-8CEE222DC0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3" y="2707616"/>
            <a:ext cx="8175101" cy="35109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9F40B-368B-4E50-9148-7DB605F3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083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61F65-2677-F503-C1C3-D2408D054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1" y="826384"/>
            <a:ext cx="11566704" cy="11143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>
                <a:solidFill>
                  <a:srgbClr val="C00000"/>
                </a:solidFill>
                <a:latin typeface="Agency FB" panose="020B0503020202020204" pitchFamily="34" charset="0"/>
              </a:rPr>
              <a:t>Les outputs</a:t>
            </a:r>
          </a:p>
          <a:p>
            <a:pPr marL="0" indent="0" algn="l">
              <a:buNone/>
            </a:pPr>
            <a:r>
              <a:rPr lang="fr-FR" sz="2300" b="0" i="0" u="none" strike="noStrike" baseline="0" dirty="0">
                <a:latin typeface="Agency FB" panose="020B0503020202020204" pitchFamily="34" charset="0"/>
              </a:rPr>
              <a:t>Les </a:t>
            </a:r>
            <a:r>
              <a:rPr lang="fr-FR" sz="2300" b="1" i="0" u="none" strike="noStrike" baseline="0" dirty="0">
                <a:latin typeface="Agency FB" panose="020B0503020202020204" pitchFamily="34" charset="0"/>
              </a:rPr>
              <a:t>Outputs </a:t>
            </a:r>
            <a:r>
              <a:rPr lang="fr-FR" sz="2300" b="0" i="0" u="none" strike="noStrike" baseline="0" dirty="0">
                <a:latin typeface="Agency FB" panose="020B0503020202020204" pitchFamily="34" charset="0"/>
              </a:rPr>
              <a:t>permettent de créer des espaces réservés pour les sorties que l’on veut visualiser dans le panneau principal</a:t>
            </a:r>
            <a:endParaRPr lang="fr-FR" sz="2300" dirty="0">
              <a:latin typeface="Agency FB" panose="020B0503020202020204" pitchFamily="34" charset="0"/>
            </a:endParaRPr>
          </a:p>
        </p:txBody>
      </p:sp>
      <p:graphicFrame>
        <p:nvGraphicFramePr>
          <p:cNvPr id="6" name="Espace réservé du contenu 3">
            <a:extLst>
              <a:ext uri="{FF2B5EF4-FFF2-40B4-BE49-F238E27FC236}">
                <a16:creationId xmlns:a16="http://schemas.microsoft.com/office/drawing/2014/main" id="{AFC7AE1F-F189-1DF5-E339-A9BCD7D8AC31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C4F44CF0-B249-D1E2-6B0D-6ABCDD797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" y="2467410"/>
            <a:ext cx="5920485" cy="37881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F47D6AF-74B9-7695-FAAD-F74FCD779E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04"/>
          <a:stretch/>
        </p:blipFill>
        <p:spPr>
          <a:xfrm>
            <a:off x="6515055" y="2126515"/>
            <a:ext cx="5281804" cy="46738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FC5C727-6B7D-4D47-A3C8-35F5D73F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159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61F65-2677-F503-C1C3-D2408D054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72" y="709248"/>
            <a:ext cx="11606569" cy="103469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FR" sz="3000" b="1" dirty="0">
                <a:solidFill>
                  <a:srgbClr val="C00000"/>
                </a:solidFill>
                <a:latin typeface="Agency FB" panose="020B0503020202020204" pitchFamily="34" charset="0"/>
              </a:rPr>
              <a:t>Le serveur </a:t>
            </a:r>
          </a:p>
          <a:p>
            <a:pPr marL="0" indent="0" algn="l">
              <a:buNone/>
            </a:pPr>
            <a:r>
              <a:rPr lang="fr-FR" sz="2200" b="0" i="0" u="none" strike="noStrike" baseline="0" dirty="0">
                <a:latin typeface="Agency FB" panose="020B0503020202020204" pitchFamily="34" charset="0"/>
              </a:rPr>
              <a:t>Il reçoit les interactions de l’utilisateur depuis </a:t>
            </a:r>
            <a:r>
              <a:rPr lang="fr-FR" sz="2200" b="0" i="0" u="none" strike="noStrike" baseline="0" dirty="0" err="1">
                <a:latin typeface="Agency FB" panose="020B0503020202020204" pitchFamily="34" charset="0"/>
              </a:rPr>
              <a:t>l’ui</a:t>
            </a:r>
            <a:r>
              <a:rPr lang="fr-FR" sz="2200" b="0" i="0" u="none" strike="noStrike" baseline="0" dirty="0">
                <a:latin typeface="Agency FB" panose="020B0503020202020204" pitchFamily="34" charset="0"/>
              </a:rPr>
              <a:t> (les inputs et outputs ) et génère des sorties dynamiques en fonction de ces interactions.</a:t>
            </a:r>
            <a:endParaRPr lang="fr-FR" sz="2200" dirty="0">
              <a:latin typeface="Agency FB" panose="020B0503020202020204" pitchFamily="34" charset="0"/>
            </a:endParaRPr>
          </a:p>
        </p:txBody>
      </p:sp>
      <p:graphicFrame>
        <p:nvGraphicFramePr>
          <p:cNvPr id="6" name="Espace réservé du contenu 3">
            <a:extLst>
              <a:ext uri="{FF2B5EF4-FFF2-40B4-BE49-F238E27FC236}">
                <a16:creationId xmlns:a16="http://schemas.microsoft.com/office/drawing/2014/main" id="{AFC7AE1F-F189-1DF5-E339-A9BCD7D8AC31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BE194C7F-C7BD-2444-B31E-50D92F1E2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1" y="2005509"/>
            <a:ext cx="5658141" cy="402610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A676E8-6DCC-4B57-813F-F6297132FB57}"/>
              </a:ext>
            </a:extLst>
          </p:cNvPr>
          <p:cNvGrpSpPr/>
          <p:nvPr/>
        </p:nvGrpSpPr>
        <p:grpSpPr>
          <a:xfrm>
            <a:off x="6221235" y="1592019"/>
            <a:ext cx="5811860" cy="5104770"/>
            <a:chOff x="6221235" y="1592019"/>
            <a:chExt cx="5811860" cy="510477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7C54265-360D-92C1-5F77-217382D2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650" y="1927694"/>
              <a:ext cx="5397777" cy="4769095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074F169-FEF8-C62E-C140-D26DAE5E7ED8}"/>
                </a:ext>
              </a:extLst>
            </p:cNvPr>
            <p:cNvSpPr txBox="1"/>
            <p:nvPr/>
          </p:nvSpPr>
          <p:spPr>
            <a:xfrm>
              <a:off x="6221235" y="1592019"/>
              <a:ext cx="581186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b="1" dirty="0">
                  <a:solidFill>
                    <a:srgbClr val="7030A0"/>
                  </a:solidFill>
                  <a:latin typeface="Sylfaen" panose="010A0502050306030303" pitchFamily="18" charset="0"/>
                </a:rPr>
                <a:t>A</a:t>
              </a:r>
              <a:r>
                <a:rPr lang="fr-FR" sz="2000" b="1" i="0" u="none" strike="noStrike" baseline="0" dirty="0">
                  <a:solidFill>
                    <a:srgbClr val="7030A0"/>
                  </a:solidFill>
                  <a:latin typeface="Sylfaen" panose="010A0502050306030303" pitchFamily="18" charset="0"/>
                </a:rPr>
                <a:t>ffichage de la table de données Iris avec </a:t>
              </a:r>
              <a:r>
                <a:rPr lang="fr-FR" sz="2000" b="1" i="0" u="none" strike="noStrike" baseline="0" dirty="0" err="1">
                  <a:solidFill>
                    <a:srgbClr val="7030A0"/>
                  </a:solidFill>
                  <a:latin typeface="Sylfaen" panose="010A0502050306030303" pitchFamily="18" charset="0"/>
                </a:rPr>
                <a:t>renderDT</a:t>
              </a:r>
              <a:r>
                <a:rPr lang="fr-FR" sz="2000" b="1" i="0" u="none" strike="noStrike" baseline="0" dirty="0">
                  <a:solidFill>
                    <a:srgbClr val="7030A0"/>
                  </a:solidFill>
                  <a:latin typeface="Sylfaen" panose="010A0502050306030303" pitchFamily="18" charset="0"/>
                </a:rPr>
                <a:t>()  </a:t>
              </a:r>
              <a:endParaRPr lang="fr-FR" sz="2000" b="1" dirty="0">
                <a:solidFill>
                  <a:srgbClr val="7030A0"/>
                </a:solidFill>
                <a:latin typeface="Sylfaen" panose="010A0502050306030303" pitchFamily="18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79E30A-AC74-4318-B853-B46A4849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7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61F65-2677-F503-C1C3-D2408D054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08" y="895739"/>
            <a:ext cx="3858208" cy="210987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sz="3500" b="1" dirty="0">
                <a:solidFill>
                  <a:srgbClr val="C00000"/>
                </a:solidFill>
                <a:latin typeface="Agency FB" panose="020B0503020202020204" pitchFamily="34" charset="0"/>
              </a:rPr>
              <a:t>Réactivité</a:t>
            </a:r>
          </a:p>
          <a:p>
            <a:pPr marL="0" indent="0" algn="ctr">
              <a:buNone/>
            </a:pPr>
            <a:r>
              <a:rPr lang="fr-FR" sz="2200" dirty="0">
                <a:latin typeface="Sylfaen" panose="010A0502050306030303" pitchFamily="18" charset="0"/>
              </a:rPr>
              <a:t>Mise à jour dynamique de l'interface utilisateur en réponse à des événements ou des changements effectués dans les données. </a:t>
            </a:r>
          </a:p>
        </p:txBody>
      </p:sp>
      <p:graphicFrame>
        <p:nvGraphicFramePr>
          <p:cNvPr id="6" name="Espace réservé du contenu 3">
            <a:extLst>
              <a:ext uri="{FF2B5EF4-FFF2-40B4-BE49-F238E27FC236}">
                <a16:creationId xmlns:a16="http://schemas.microsoft.com/office/drawing/2014/main" id="{AFC7AE1F-F189-1DF5-E339-A9BCD7D8AC31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C76C1A-4164-4E7B-AF77-3F531B6D27C3}"/>
              </a:ext>
            </a:extLst>
          </p:cNvPr>
          <p:cNvSpPr txBox="1"/>
          <p:nvPr/>
        </p:nvSpPr>
        <p:spPr>
          <a:xfrm>
            <a:off x="216159" y="3852385"/>
            <a:ext cx="385820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2800" b="1" dirty="0">
                <a:solidFill>
                  <a:srgbClr val="C00000"/>
                </a:solidFill>
                <a:latin typeface="Agency FB" panose="020B0503020202020204" pitchFamily="34" charset="0"/>
              </a:rPr>
              <a:t>Quelques fonctions réactives:</a:t>
            </a:r>
          </a:p>
          <a:p>
            <a:pPr marL="0" indent="0">
              <a:buNone/>
            </a:pPr>
            <a:r>
              <a:rPr lang="fr-FR" sz="2800" b="1" dirty="0">
                <a:solidFill>
                  <a:srgbClr val="C00000"/>
                </a:solidFill>
                <a:latin typeface="Agency FB" panose="020B0503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000" dirty="0" err="1">
                <a:latin typeface="Sylfaen" panose="010A0502050306030303" pitchFamily="18" charset="0"/>
              </a:rPr>
              <a:t>reactive</a:t>
            </a:r>
            <a:r>
              <a:rPr lang="fr-FR" sz="2000" dirty="0">
                <a:latin typeface="Sylfaen" panose="010A0502050306030303" pitchFamily="18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000" dirty="0" err="1">
                <a:latin typeface="Sylfaen" panose="010A0502050306030303" pitchFamily="18" charset="0"/>
              </a:rPr>
              <a:t>reactiveValues</a:t>
            </a:r>
            <a:r>
              <a:rPr lang="fr-FR" sz="2000" dirty="0">
                <a:latin typeface="Sylfaen" panose="010A0502050306030303" pitchFamily="18" charset="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000" dirty="0" err="1">
                <a:latin typeface="Sylfaen" panose="010A0502050306030303" pitchFamily="18" charset="0"/>
              </a:rPr>
              <a:t>isolate</a:t>
            </a:r>
            <a:r>
              <a:rPr lang="fr-FR" sz="2000" dirty="0">
                <a:latin typeface="Sylfaen" panose="010A0502050306030303" pitchFamily="18" charset="0"/>
              </a:rPr>
              <a:t>()</a:t>
            </a:r>
            <a:endParaRPr lang="fr-FR" sz="2400" dirty="0">
              <a:latin typeface="Sylfaen" panose="010A0502050306030303" pitchFamily="18" charset="0"/>
            </a:endParaRP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AE3F55B0-B02C-4987-AF63-888AD2238BB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000" end="7981.6"/>
                </p14:media>
              </p:ext>
            </p:extLst>
          </p:nvPr>
        </p:nvPicPr>
        <p:blipFill rotWithShape="1">
          <a:blip r:embed="rId10"/>
          <a:srcRect t="4876" b="2444"/>
          <a:stretch/>
        </p:blipFill>
        <p:spPr>
          <a:xfrm>
            <a:off x="3999816" y="1128178"/>
            <a:ext cx="8186601" cy="4426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8E71CF-FAD3-49AF-BD0B-582D86D4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151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61F65-2677-F503-C1C3-D2408D054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40" y="849345"/>
            <a:ext cx="11709919" cy="177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0" u="none" strike="noStrike" baseline="0" dirty="0" err="1">
                <a:solidFill>
                  <a:srgbClr val="7030A0"/>
                </a:solidFill>
                <a:latin typeface="Agency FB" panose="020B0503020202020204" pitchFamily="34" charset="0"/>
              </a:rPr>
              <a:t>Shinythemes</a:t>
            </a:r>
            <a:r>
              <a:rPr lang="fr-FR" b="1" i="0" u="none" strike="noStrike" baseline="0" dirty="0">
                <a:solidFill>
                  <a:srgbClr val="7030A0"/>
                </a:solidFill>
                <a:latin typeface="Agency FB" panose="020B0503020202020204" pitchFamily="34" charset="0"/>
              </a:rPr>
              <a:t>:</a:t>
            </a:r>
            <a:r>
              <a:rPr lang="fr-FR" sz="1800" b="1" i="0" u="none" strike="noStrike" baseline="0" dirty="0">
                <a:latin typeface="Sylfaen" panose="010A0502050306030303" pitchFamily="18" charset="0"/>
              </a:rPr>
              <a:t> </a:t>
            </a:r>
            <a:r>
              <a:rPr lang="fr-FR" sz="2400" dirty="0">
                <a:latin typeface="Sylfaen" panose="010A0502050306030303" pitchFamily="18" charset="0"/>
              </a:rPr>
              <a:t>P</a:t>
            </a:r>
            <a:r>
              <a:rPr lang="fr-FR" sz="2400" i="0" u="none" strike="noStrike" baseline="0" dirty="0">
                <a:latin typeface="Sylfaen" panose="010A0502050306030303" pitchFamily="18" charset="0"/>
              </a:rPr>
              <a:t>ackage permettant de </a:t>
            </a:r>
            <a:r>
              <a:rPr lang="fr-FR" sz="2400" b="1" i="0" u="none" strike="noStrike" baseline="0" dirty="0">
                <a:latin typeface="Sylfaen" panose="010A0502050306030303" pitchFamily="18" charset="0"/>
              </a:rPr>
              <a:t>changer le thème par défaut </a:t>
            </a:r>
            <a:r>
              <a:rPr lang="fr-FR" sz="2400" b="0" i="0" u="none" strike="noStrike" baseline="0" dirty="0">
                <a:latin typeface="Sylfaen" panose="010A0502050306030303" pitchFamily="18" charset="0"/>
              </a:rPr>
              <a:t>de l’application shiny avec une large gamme de </a:t>
            </a:r>
            <a:r>
              <a:rPr lang="fr-FR" sz="2400" b="1" i="0" u="none" strike="noStrike" baseline="0" dirty="0">
                <a:latin typeface="Sylfaen" panose="010A0502050306030303" pitchFamily="18" charset="0"/>
              </a:rPr>
              <a:t>modèles prédéfinis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0" i="0" u="none" strike="noStrike" baseline="0" dirty="0">
                <a:solidFill>
                  <a:srgbClr val="000000"/>
                </a:solidFill>
                <a:latin typeface="Sylfaen" panose="010A0502050306030303" pitchFamily="18" charset="0"/>
              </a:rPr>
              <a:t>La liste de tous les thèmes disponibles se trouve sur le site </a:t>
            </a:r>
            <a:r>
              <a:rPr lang="en-US" sz="2400" dirty="0" err="1">
                <a:latin typeface="Sylfaen" panose="010A0502050306030303" pitchFamily="18" charset="0"/>
                <a:hlinkClick r:id="rId3"/>
              </a:rPr>
              <a:t>Bootswatch</a:t>
            </a:r>
            <a:r>
              <a:rPr lang="en-US" sz="2400" dirty="0">
                <a:latin typeface="Sylfaen" panose="010A0502050306030303" pitchFamily="18" charset="0"/>
                <a:hlinkClick r:id="rId3"/>
              </a:rPr>
              <a:t>: Free themes for Bootstrap</a:t>
            </a:r>
            <a:endParaRPr lang="fr-FR" sz="2400" dirty="0">
              <a:solidFill>
                <a:srgbClr val="0000FF"/>
              </a:solidFill>
              <a:latin typeface="Sylfaen" panose="010A0502050306030303" pitchFamily="18" charset="0"/>
            </a:endParaRPr>
          </a:p>
          <a:p>
            <a:pPr marL="0" indent="0">
              <a:buNone/>
            </a:pPr>
            <a:endParaRPr lang="fr-FR" dirty="0">
              <a:latin typeface="Sylfaen" panose="010A0502050306030303" pitchFamily="18" charset="0"/>
            </a:endParaRPr>
          </a:p>
        </p:txBody>
      </p:sp>
      <p:graphicFrame>
        <p:nvGraphicFramePr>
          <p:cNvPr id="6" name="Espace réservé du contenu 3">
            <a:extLst>
              <a:ext uri="{FF2B5EF4-FFF2-40B4-BE49-F238E27FC236}">
                <a16:creationId xmlns:a16="http://schemas.microsoft.com/office/drawing/2014/main" id="{AFC7AE1F-F189-1DF5-E339-A9BCD7D8A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760110"/>
              </p:ext>
            </p:extLst>
          </p:nvPr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647358F5-4848-475E-A6C9-6E9BBA7004B1}"/>
              </a:ext>
            </a:extLst>
          </p:cNvPr>
          <p:cNvGrpSpPr/>
          <p:nvPr/>
        </p:nvGrpSpPr>
        <p:grpSpPr>
          <a:xfrm>
            <a:off x="2795585" y="2135757"/>
            <a:ext cx="6161801" cy="3095797"/>
            <a:chOff x="2842238" y="2478132"/>
            <a:chExt cx="6161801" cy="30957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68A7DD-0B8F-4078-9E9D-EA1135AC6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238" y="3592557"/>
              <a:ext cx="6161801" cy="19813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00B558-FA70-430E-BC75-08FB9E8B7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39934"/>
            <a:stretch/>
          </p:blipFill>
          <p:spPr>
            <a:xfrm>
              <a:off x="2842238" y="2478132"/>
              <a:ext cx="6161801" cy="111442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FE405F-84E4-4460-A19B-278DECC00690}"/>
              </a:ext>
            </a:extLst>
          </p:cNvPr>
          <p:cNvGrpSpPr/>
          <p:nvPr/>
        </p:nvGrpSpPr>
        <p:grpSpPr>
          <a:xfrm>
            <a:off x="685798" y="5082265"/>
            <a:ext cx="9727161" cy="1296955"/>
            <a:chOff x="452534" y="5380844"/>
            <a:chExt cx="9727161" cy="12969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53FBC-2E9C-4F8C-81D9-6B5C3171AB4B}"/>
                </a:ext>
              </a:extLst>
            </p:cNvPr>
            <p:cNvSpPr txBox="1"/>
            <p:nvPr/>
          </p:nvSpPr>
          <p:spPr>
            <a:xfrm>
              <a:off x="452534" y="5889562"/>
              <a:ext cx="96618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Wingdings" panose="05000000000000000000" pitchFamily="2" charset="2"/>
                <a:buChar char="v"/>
              </a:pPr>
              <a:r>
                <a:rPr lang="fr-FR" sz="2800" b="1" dirty="0">
                  <a:latin typeface="Sylfaen" panose="010A0502050306030303" pitchFamily="18" charset="0"/>
                </a:rPr>
                <a:t>On peut aussi créer son propre thème personnalisé  </a:t>
              </a:r>
              <a:endParaRPr lang="fr-FR" sz="2800" dirty="0">
                <a:latin typeface="Sylfaen" panose="010A0502050306030303" pitchFamily="18" charset="0"/>
              </a:endParaRPr>
            </a:p>
          </p:txBody>
        </p:sp>
        <p:pic>
          <p:nvPicPr>
            <p:cNvPr id="16" name="Picture 2" descr="Illustration De Vecteur D'ampoule D'idée D'ampoule De Bande Dessinée ...">
              <a:extLst>
                <a:ext uri="{FF2B5EF4-FFF2-40B4-BE49-F238E27FC236}">
                  <a16:creationId xmlns:a16="http://schemas.microsoft.com/office/drawing/2014/main" id="{0A395EDA-A8D2-43D6-BC9C-DAFEAA08A2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988" b="16843"/>
            <a:stretch/>
          </p:blipFill>
          <p:spPr bwMode="auto">
            <a:xfrm>
              <a:off x="8758313" y="5380844"/>
              <a:ext cx="1421382" cy="1296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AA3BF-748A-40C0-9C9C-DBADD682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3">
            <a:extLst>
              <a:ext uri="{FF2B5EF4-FFF2-40B4-BE49-F238E27FC236}">
                <a16:creationId xmlns:a16="http://schemas.microsoft.com/office/drawing/2014/main" id="{AFC7AE1F-F189-1DF5-E339-A9BCD7D8A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6982512"/>
              </p:ext>
            </p:extLst>
          </p:nvPr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244AFB-2834-B57D-29DC-F510EA462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04" y="710174"/>
            <a:ext cx="10715984" cy="923730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fr-FR" sz="3000" b="1" i="0" u="none" strike="noStrike" baseline="0" dirty="0">
                <a:solidFill>
                  <a:srgbClr val="7030A0"/>
                </a:solidFill>
                <a:latin typeface="Sylfaen" panose="010A0502050306030303" pitchFamily="18" charset="0"/>
              </a:rPr>
              <a:t>Shinydashboard :</a:t>
            </a:r>
            <a:r>
              <a:rPr lang="fr-FR" sz="3000" b="0" i="0" u="none" strike="noStrike" baseline="0" dirty="0">
                <a:latin typeface="Sylfaen" panose="010A0502050306030303" pitchFamily="18" charset="0"/>
              </a:rPr>
              <a:t> </a:t>
            </a:r>
            <a:r>
              <a:rPr lang="fr-FR" sz="2400" b="0" i="0" u="none" strike="noStrike" baseline="0" dirty="0">
                <a:latin typeface="Sylfaen" panose="010A0502050306030303" pitchFamily="18" charset="0"/>
              </a:rPr>
              <a:t>extension du package Shiny qui permet de </a:t>
            </a:r>
            <a:r>
              <a:rPr lang="fr-FR" sz="2400" b="1" i="0" u="none" strike="noStrike" baseline="0" dirty="0">
                <a:latin typeface="Sylfaen" panose="010A0502050306030303" pitchFamily="18" charset="0"/>
              </a:rPr>
              <a:t>créer des tableaux de bord interactifs et esthétiques dans les applications web développées avec R Shiny</a:t>
            </a:r>
            <a:r>
              <a:rPr lang="fr-FR" sz="2400" b="0" i="0" u="none" strike="noStrike" baseline="0" dirty="0">
                <a:latin typeface="Sylfaen" panose="010A0502050306030303" pitchFamily="18" charset="0"/>
              </a:rPr>
              <a:t>. </a:t>
            </a:r>
            <a:endParaRPr lang="fr-FR" sz="2000" dirty="0">
              <a:latin typeface="Sylfaen" panose="010A05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38237-B8DF-4B71-A15C-D2BFBA102E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2380" r="16667" b="2380"/>
          <a:stretch/>
        </p:blipFill>
        <p:spPr>
          <a:xfrm>
            <a:off x="1559447" y="1615483"/>
            <a:ext cx="8651897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2E24E-0C80-418E-8F05-E0D8623C57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18"/>
          <a:stretch/>
        </p:blipFill>
        <p:spPr>
          <a:xfrm>
            <a:off x="1559446" y="4106007"/>
            <a:ext cx="8651897" cy="227302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0EA621-F57A-4C55-AD37-AD155142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240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3">
            <a:extLst>
              <a:ext uri="{FF2B5EF4-FFF2-40B4-BE49-F238E27FC236}">
                <a16:creationId xmlns:a16="http://schemas.microsoft.com/office/drawing/2014/main" id="{AFC7AE1F-F189-1DF5-E339-A9BCD7D8AC31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F020D947-725A-1642-D5E4-2388B5876165}"/>
              </a:ext>
            </a:extLst>
          </p:cNvPr>
          <p:cNvSpPr txBox="1"/>
          <p:nvPr/>
        </p:nvSpPr>
        <p:spPr>
          <a:xfrm>
            <a:off x="2146042" y="1003091"/>
            <a:ext cx="776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FFC000"/>
                </a:solidFill>
                <a:latin typeface="Sylfaen" panose="010A0502050306030303" pitchFamily="18" charset="0"/>
              </a:rPr>
              <a:t>Et si on développait notre application Shiny?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396C2-87B1-4163-9B4D-A686B0939F0C}"/>
              </a:ext>
            </a:extLst>
          </p:cNvPr>
          <p:cNvSpPr txBox="1"/>
          <p:nvPr/>
        </p:nvSpPr>
        <p:spPr>
          <a:xfrm>
            <a:off x="1738168" y="4774554"/>
            <a:ext cx="91813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rgbClr val="0070C0"/>
                </a:solidFill>
                <a:latin typeface="Sylfaen" panose="010A0502050306030303" pitchFamily="18" charset="0"/>
              </a:rPr>
              <a:t>Cas pratique avec la base ACLED </a:t>
            </a:r>
          </a:p>
          <a:p>
            <a:pPr algn="ctr"/>
            <a:r>
              <a:rPr lang="fr-FR" sz="3600" dirty="0">
                <a:solidFill>
                  <a:srgbClr val="0070C0"/>
                </a:solidFill>
                <a:latin typeface="Sylfaen" panose="010A0502050306030303" pitchFamily="18" charset="0"/>
              </a:rPr>
              <a:t>( </a:t>
            </a:r>
            <a:r>
              <a:rPr lang="en-US" sz="3600" b="1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A</a:t>
            </a:r>
            <a:r>
              <a:rPr lang="en-US" sz="3600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rmed </a:t>
            </a:r>
            <a:r>
              <a:rPr lang="en-US" sz="3600" b="1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C</a:t>
            </a:r>
            <a:r>
              <a:rPr lang="en-US" sz="3600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onflict </a:t>
            </a:r>
            <a:r>
              <a:rPr lang="en-US" sz="3600" b="1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L</a:t>
            </a:r>
            <a:r>
              <a:rPr lang="en-US" sz="3600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ocation &amp; </a:t>
            </a:r>
            <a:r>
              <a:rPr lang="en-US" sz="3600" b="1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E</a:t>
            </a:r>
            <a:r>
              <a:rPr lang="en-US" sz="3600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vents </a:t>
            </a:r>
            <a:r>
              <a:rPr lang="en-US" sz="3600" b="1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D</a:t>
            </a:r>
            <a:r>
              <a:rPr lang="en-US" sz="3600" i="0" dirty="0">
                <a:solidFill>
                  <a:srgbClr val="0070C0"/>
                </a:solidFill>
                <a:effectLst/>
                <a:latin typeface="Sylfaen" panose="010A0502050306030303" pitchFamily="18" charset="0"/>
              </a:rPr>
              <a:t>ata)</a:t>
            </a:r>
          </a:p>
        </p:txBody>
      </p:sp>
      <p:pic>
        <p:nvPicPr>
          <p:cNvPr id="1026" name="Picture 2" descr="GitHub - Shirshendu-Pal/Shirshendu-Pal: Shirshendu Pal Portfolio">
            <a:extLst>
              <a:ext uri="{FF2B5EF4-FFF2-40B4-BE49-F238E27FC236}">
                <a16:creationId xmlns:a16="http://schemas.microsoft.com/office/drawing/2014/main" id="{63D883D0-48BF-497C-AD3D-91AE638926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743" y="2397968"/>
            <a:ext cx="3834881" cy="22890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A25548-E3AB-4C54-9405-1BE6F6BA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907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3">
            <a:extLst>
              <a:ext uri="{FF2B5EF4-FFF2-40B4-BE49-F238E27FC236}">
                <a16:creationId xmlns:a16="http://schemas.microsoft.com/office/drawing/2014/main" id="{AFC7AE1F-F189-1DF5-E339-A9BCD7D8A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644806"/>
              </p:ext>
            </p:extLst>
          </p:nvPr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3CD91DDB-6C92-CE15-8A6F-21F03EFF1E84}"/>
              </a:ext>
            </a:extLst>
          </p:cNvPr>
          <p:cNvSpPr txBox="1"/>
          <p:nvPr/>
        </p:nvSpPr>
        <p:spPr>
          <a:xfrm>
            <a:off x="669013" y="1735499"/>
            <a:ext cx="10975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fr-FR" sz="2800" b="0" i="0" u="none" strike="noStrike" baseline="0" dirty="0">
                <a:solidFill>
                  <a:srgbClr val="000000"/>
                </a:solidFill>
                <a:latin typeface="Sylfaen" panose="010A0502050306030303" pitchFamily="18" charset="0"/>
              </a:rPr>
              <a:t>Plate-forme </a:t>
            </a:r>
            <a:r>
              <a:rPr lang="fr-FR" sz="2800" b="1" i="0" u="none" strike="noStrike" baseline="0" dirty="0">
                <a:solidFill>
                  <a:srgbClr val="7030A0"/>
                </a:solidFill>
                <a:latin typeface="Sylfaen" panose="010A0502050306030303" pitchFamily="18" charset="0"/>
              </a:rPr>
              <a:t>shinyapps.io </a:t>
            </a:r>
            <a:r>
              <a:rPr lang="fr-FR" sz="2800" b="0" i="0" u="none" strike="noStrike" baseline="0" dirty="0">
                <a:solidFill>
                  <a:srgbClr val="000000"/>
                </a:solidFill>
                <a:latin typeface="Sylfaen" panose="010A0502050306030303" pitchFamily="18" charset="0"/>
              </a:rPr>
              <a:t>(</a:t>
            </a:r>
            <a:r>
              <a:rPr lang="fr-FR" sz="2800" b="0" i="0" u="none" strike="noStrike" baseline="0" dirty="0">
                <a:solidFill>
                  <a:srgbClr val="0000FF"/>
                </a:solidFill>
                <a:latin typeface="Sylfaen" panose="010A0502050306030303" pitchFamily="18" charset="0"/>
                <a:hlinkClick r:id="rId8"/>
              </a:rPr>
              <a:t>http://shinyapps.io</a:t>
            </a:r>
            <a:r>
              <a:rPr lang="fr-FR" sz="2800" b="0" i="0" u="none" strike="noStrike" baseline="0" dirty="0">
                <a:solidFill>
                  <a:srgbClr val="000000"/>
                </a:solidFill>
                <a:latin typeface="Sylfaen" panose="010A0502050306030303" pitchFamily="18" charset="0"/>
              </a:rPr>
              <a:t>)</a:t>
            </a:r>
            <a:r>
              <a:rPr lang="fr-FR" sz="2800" dirty="0">
                <a:solidFill>
                  <a:srgbClr val="000000"/>
                </a:solidFill>
                <a:latin typeface="Sylfaen" panose="010A0502050306030303" pitchFamily="18" charset="0"/>
              </a:rPr>
              <a:t> mise à disposition: </a:t>
            </a:r>
            <a:r>
              <a:rPr lang="fr-FR" sz="2800" b="0" i="0" u="none" strike="noStrike" baseline="0" dirty="0">
                <a:solidFill>
                  <a:srgbClr val="000000"/>
                </a:solidFill>
                <a:latin typeface="Sylfaen" panose="010A0502050306030303" pitchFamily="18" charset="0"/>
              </a:rPr>
              <a:t>permet d’héberger gratuitement jusqu’à 5 applications par utilisateur. </a:t>
            </a:r>
            <a:endParaRPr lang="fr-FR" sz="2800" dirty="0">
              <a:latin typeface="Sylfaen" panose="010A0502050306030303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3B6422-825F-3E27-6F57-2435667106CD}"/>
              </a:ext>
            </a:extLst>
          </p:cNvPr>
          <p:cNvSpPr txBox="1"/>
          <p:nvPr/>
        </p:nvSpPr>
        <p:spPr>
          <a:xfrm>
            <a:off x="1097113" y="2970034"/>
            <a:ext cx="733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F"/>
            </a:pPr>
            <a:r>
              <a:rPr lang="fr-FR" sz="2400" dirty="0">
                <a:latin typeface="Sylfaen" panose="010A0502050306030303" pitchFamily="18" charset="0"/>
              </a:rPr>
              <a:t>L’utilisation du package </a:t>
            </a:r>
            <a:r>
              <a:rPr lang="fr-FR" sz="2400" dirty="0" err="1">
                <a:solidFill>
                  <a:srgbClr val="7030A0"/>
                </a:solidFill>
                <a:latin typeface="Sylfaen" panose="010A0502050306030303" pitchFamily="18" charset="0"/>
              </a:rPr>
              <a:t>rsconnect</a:t>
            </a:r>
            <a:r>
              <a:rPr lang="fr-FR" sz="2400" dirty="0">
                <a:latin typeface="Sylfaen" panose="010A0502050306030303" pitchFamily="18" charset="0"/>
              </a:rPr>
              <a:t> est incontournable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5F88E-E3D8-43D3-B0DF-91D1AFDB3D8B}"/>
              </a:ext>
            </a:extLst>
          </p:cNvPr>
          <p:cNvSpPr txBox="1"/>
          <p:nvPr/>
        </p:nvSpPr>
        <p:spPr>
          <a:xfrm>
            <a:off x="669013" y="1118664"/>
            <a:ext cx="8484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800" dirty="0">
                <a:latin typeface="Sylfaen" panose="010A0502050306030303" pitchFamily="18" charset="0"/>
              </a:rPr>
              <a:t>I</a:t>
            </a:r>
            <a:r>
              <a:rPr lang="fr-FR" sz="2800" i="0" dirty="0">
                <a:effectLst/>
                <a:latin typeface="Sylfaen" panose="010A0502050306030303" pitchFamily="18" charset="0"/>
              </a:rPr>
              <a:t>nstallation d’un serveur shiny : </a:t>
            </a:r>
            <a:r>
              <a:rPr lang="fr-FR" sz="2800" i="0" dirty="0">
                <a:solidFill>
                  <a:srgbClr val="7030A0"/>
                </a:solidFill>
                <a:effectLst/>
                <a:latin typeface="Sylfaen" panose="010A0502050306030303" pitchFamily="18" charset="0"/>
              </a:rPr>
              <a:t>shiny-server</a:t>
            </a:r>
            <a:endParaRPr lang="fr-FR" sz="2800" dirty="0">
              <a:solidFill>
                <a:srgbClr val="7030A0"/>
              </a:solidFill>
              <a:latin typeface="Sylfaen" panose="010A0502050306030303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D03894-0A7D-4F3D-857A-76BCE54F007E}"/>
              </a:ext>
            </a:extLst>
          </p:cNvPr>
          <p:cNvGrpSpPr/>
          <p:nvPr/>
        </p:nvGrpSpPr>
        <p:grpSpPr>
          <a:xfrm>
            <a:off x="1097112" y="3821791"/>
            <a:ext cx="10173660" cy="1619250"/>
            <a:chOff x="1097112" y="3821791"/>
            <a:chExt cx="10173660" cy="161925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951BDCB-254A-A9EE-DC01-2672C1AC0E88}"/>
                </a:ext>
              </a:extLst>
            </p:cNvPr>
            <p:cNvSpPr txBox="1"/>
            <p:nvPr/>
          </p:nvSpPr>
          <p:spPr>
            <a:xfrm>
              <a:off x="1097112" y="3821791"/>
              <a:ext cx="66752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Clr>
                  <a:srgbClr val="00B0F0"/>
                </a:buClr>
                <a:buFont typeface="Wingdings" panose="05000000000000000000" pitchFamily="2" charset="2"/>
                <a:buChar char="F"/>
              </a:pPr>
              <a:r>
                <a:rPr lang="fr-FR" sz="2400" b="0" i="0" u="none" strike="noStrike" baseline="0" dirty="0">
                  <a:solidFill>
                    <a:srgbClr val="000000"/>
                  </a:solidFill>
                  <a:latin typeface="Sylfaen" panose="010A0502050306030303" pitchFamily="18" charset="0"/>
                </a:rPr>
                <a:t>Pour lancer la mise en ligne, ayant déjà un compte sur </a:t>
              </a:r>
              <a:r>
                <a:rPr lang="fr-FR" sz="2400" b="0" i="0" u="none" strike="noStrike" baseline="0" dirty="0" err="1">
                  <a:solidFill>
                    <a:srgbClr val="000000"/>
                  </a:solidFill>
                  <a:latin typeface="Sylfaen" panose="010A0502050306030303" pitchFamily="18" charset="0"/>
                </a:rPr>
                <a:t>shinyapps</a:t>
              </a:r>
              <a:r>
                <a:rPr lang="fr-FR" sz="2400" b="0" i="0" u="none" strike="noStrike" baseline="0" dirty="0">
                  <a:solidFill>
                    <a:srgbClr val="000000"/>
                  </a:solidFill>
                  <a:latin typeface="Sylfaen" panose="010A0502050306030303" pitchFamily="18" charset="0"/>
                </a:rPr>
                <a:t>, vous pouvez cliquer sur </a:t>
              </a:r>
              <a:r>
                <a:rPr lang="fr-FR" sz="2400" b="0" i="0" u="none" strike="noStrike" baseline="0" dirty="0" err="1">
                  <a:solidFill>
                    <a:srgbClr val="7030A0"/>
                  </a:solidFill>
                  <a:latin typeface="Sylfaen" panose="010A0502050306030303" pitchFamily="18" charset="0"/>
                </a:rPr>
                <a:t>Publish</a:t>
              </a:r>
              <a:r>
                <a:rPr lang="fr-FR" sz="2400" dirty="0">
                  <a:solidFill>
                    <a:srgbClr val="7030A0"/>
                  </a:solidFill>
                  <a:latin typeface="Sylfaen" panose="010A0502050306030303" pitchFamily="18" charset="0"/>
                </a:rPr>
                <a:t> </a:t>
              </a:r>
              <a:r>
                <a:rPr lang="fr-FR" sz="2400" b="0" i="0" u="none" strike="noStrike" baseline="0" dirty="0">
                  <a:solidFill>
                    <a:srgbClr val="7030A0"/>
                  </a:solidFill>
                  <a:latin typeface="Sylfaen" panose="010A0502050306030303" pitchFamily="18" charset="0"/>
                </a:rPr>
                <a:t>application </a:t>
              </a:r>
              <a:r>
                <a:rPr lang="fr-FR" sz="2400" b="0" i="0" u="none" strike="noStrike" baseline="0" dirty="0">
                  <a:solidFill>
                    <a:srgbClr val="000000"/>
                  </a:solidFill>
                  <a:latin typeface="Sylfaen" panose="010A0502050306030303" pitchFamily="18" charset="0"/>
                </a:rPr>
                <a:t>, situé juste à la droite de Run App.</a:t>
              </a:r>
              <a:endParaRPr lang="fr-FR" sz="2400" dirty="0">
                <a:latin typeface="Sylfaen" panose="010A0502050306030303" pitchFamily="18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0A9243-9FDC-43C7-A0EE-7AFC6DA2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08447" y="3821791"/>
              <a:ext cx="3362325" cy="1619250"/>
            </a:xfrm>
            <a:prstGeom prst="rect">
              <a:avLst/>
            </a:prstGeom>
          </p:spPr>
        </p:pic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F35321-3B33-4A36-9919-E0BF0E39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b="1" smtClean="0">
                <a:solidFill>
                  <a:schemeClr val="tx1"/>
                </a:solidFill>
              </a:rPr>
              <a:t>17</a:t>
            </a:fld>
            <a:endParaRPr lang="fr-F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189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938DF22-E070-DC11-64EB-46D697784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9E6B4-3E00-4702-ADD6-9DA9E57B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334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077450-0C7E-443A-A73A-9B4A55794CB8}"/>
              </a:ext>
            </a:extLst>
          </p:cNvPr>
          <p:cNvSpPr/>
          <p:nvPr/>
        </p:nvSpPr>
        <p:spPr>
          <a:xfrm rot="233751">
            <a:off x="7155321" y="2739228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AADF048-DBC4-4142-A999-3298510D4395}"/>
              </a:ext>
            </a:extLst>
          </p:cNvPr>
          <p:cNvSpPr/>
          <p:nvPr/>
        </p:nvSpPr>
        <p:spPr>
          <a:xfrm rot="233751">
            <a:off x="7188582" y="4304741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7ECF946-7AA2-4272-83F7-10AEFE7576CC}"/>
              </a:ext>
            </a:extLst>
          </p:cNvPr>
          <p:cNvSpPr/>
          <p:nvPr/>
        </p:nvSpPr>
        <p:spPr>
          <a:xfrm rot="21353261">
            <a:off x="1291587" y="2747246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BBA0831-8FCF-4446-A962-6D72015C5443}"/>
              </a:ext>
            </a:extLst>
          </p:cNvPr>
          <p:cNvSpPr/>
          <p:nvPr/>
        </p:nvSpPr>
        <p:spPr>
          <a:xfrm rot="21353261">
            <a:off x="1244660" y="4249367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9A0F7B5-C465-475C-9AD6-C5A696D099F4}"/>
              </a:ext>
            </a:extLst>
          </p:cNvPr>
          <p:cNvSpPr/>
          <p:nvPr/>
        </p:nvSpPr>
        <p:spPr>
          <a:xfrm rot="233751">
            <a:off x="7224792" y="1238071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0DBA4B-D393-480A-B9D1-601A85357B1C}"/>
              </a:ext>
            </a:extLst>
          </p:cNvPr>
          <p:cNvSpPr/>
          <p:nvPr/>
        </p:nvSpPr>
        <p:spPr>
          <a:xfrm rot="21353261">
            <a:off x="1332689" y="1213713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796038-62E7-4081-82DC-7B1141DBC49D}"/>
              </a:ext>
            </a:extLst>
          </p:cNvPr>
          <p:cNvSpPr/>
          <p:nvPr/>
        </p:nvSpPr>
        <p:spPr>
          <a:xfrm>
            <a:off x="6487887" y="611949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100000">
                <a:srgbClr val="00666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B07D27-5F3C-4187-8A39-3873271FD750}"/>
              </a:ext>
            </a:extLst>
          </p:cNvPr>
          <p:cNvSpPr/>
          <p:nvPr/>
        </p:nvSpPr>
        <p:spPr>
          <a:xfrm>
            <a:off x="943429" y="2096700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CC66FF"/>
              </a:gs>
              <a:gs pos="100000">
                <a:srgbClr val="CC00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05D8CC-F819-4AF7-A6BA-98DE6B2A4C40}"/>
              </a:ext>
            </a:extLst>
          </p:cNvPr>
          <p:cNvSpPr/>
          <p:nvPr/>
        </p:nvSpPr>
        <p:spPr>
          <a:xfrm>
            <a:off x="6487887" y="2113560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E830059-A02E-42F3-A5C5-DF9FD969E140}"/>
              </a:ext>
            </a:extLst>
          </p:cNvPr>
          <p:cNvSpPr/>
          <p:nvPr/>
        </p:nvSpPr>
        <p:spPr>
          <a:xfrm>
            <a:off x="943429" y="3627342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9966FF"/>
              </a:gs>
              <a:gs pos="100000">
                <a:srgbClr val="6666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321099F-E474-4D69-B7DB-085ECE1B606C}"/>
              </a:ext>
            </a:extLst>
          </p:cNvPr>
          <p:cNvSpPr/>
          <p:nvPr/>
        </p:nvSpPr>
        <p:spPr>
          <a:xfrm>
            <a:off x="6487887" y="3644202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77EE00"/>
              </a:gs>
              <a:gs pos="100000">
                <a:srgbClr val="00CC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024A06-1686-4D65-88B5-664C60939CCA}"/>
              </a:ext>
            </a:extLst>
          </p:cNvPr>
          <p:cNvSpPr/>
          <p:nvPr/>
        </p:nvSpPr>
        <p:spPr>
          <a:xfrm>
            <a:off x="943429" y="595089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FFBA00"/>
              </a:gs>
              <a:gs pos="100000">
                <a:srgbClr val="CC33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906E2AE-DE58-47C7-8FF9-F88A1C2578F7}"/>
              </a:ext>
            </a:extLst>
          </p:cNvPr>
          <p:cNvGrpSpPr/>
          <p:nvPr/>
        </p:nvGrpSpPr>
        <p:grpSpPr>
          <a:xfrm>
            <a:off x="1202173" y="693622"/>
            <a:ext cx="4282431" cy="846520"/>
            <a:chOff x="1202173" y="694343"/>
            <a:chExt cx="4282431" cy="84652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C98BF77-8359-40EC-BC8F-E7AD0136D7A6}"/>
                </a:ext>
              </a:extLst>
            </p:cNvPr>
            <p:cNvSpPr/>
            <p:nvPr/>
          </p:nvSpPr>
          <p:spPr>
            <a:xfrm>
              <a:off x="1202173" y="694343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3F2668-8A41-4A21-BE07-E7704BD2A973}"/>
                </a:ext>
              </a:extLst>
            </p:cNvPr>
            <p:cNvSpPr txBox="1"/>
            <p:nvPr/>
          </p:nvSpPr>
          <p:spPr>
            <a:xfrm>
              <a:off x="1205415" y="796125"/>
              <a:ext cx="427918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2000" b="1" i="0" u="none" strike="noStrike" baseline="0" dirty="0">
                  <a:solidFill>
                    <a:srgbClr val="0070C0"/>
                  </a:solidFill>
                  <a:latin typeface="LMRoman10-Regular"/>
                </a:rPr>
                <a:t>Shiny:</a:t>
              </a:r>
              <a:r>
                <a:rPr lang="fr-FR" b="0" i="0" u="none" strike="noStrike" baseline="0" dirty="0">
                  <a:latin typeface="LMRoman10-Regular"/>
                </a:rPr>
                <a:t>  </a:t>
              </a:r>
              <a:r>
                <a:rPr lang="fr-FR" sz="1700" b="0" i="0" u="none" strike="noStrike" baseline="0" dirty="0">
                  <a:latin typeface="Sylfaen" panose="010A0502050306030303" pitchFamily="18" charset="0"/>
                </a:rPr>
                <a:t>package R pour le développement d’applications web interactives</a:t>
              </a:r>
              <a:endParaRPr lang="en-US" sz="1700" b="1" dirty="0">
                <a:solidFill>
                  <a:srgbClr val="CC3300"/>
                </a:solidFill>
                <a:latin typeface="Sylfaen" panose="010A0502050306030303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182707-A74A-4892-94E9-3A75C88459A6}"/>
              </a:ext>
            </a:extLst>
          </p:cNvPr>
          <p:cNvSpPr/>
          <p:nvPr/>
        </p:nvSpPr>
        <p:spPr>
          <a:xfrm>
            <a:off x="5338419" y="353661"/>
            <a:ext cx="1359877" cy="4722411"/>
          </a:xfrm>
          <a:prstGeom prst="roundRect">
            <a:avLst>
              <a:gd name="adj" fmla="val 19869"/>
            </a:avLst>
          </a:prstGeom>
          <a:noFill/>
          <a:ln w="142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65000">
                  <a:schemeClr val="bg1"/>
                </a:gs>
              </a:gsLst>
              <a:lin ang="16200000" scaled="1"/>
              <a:tileRect/>
            </a:gradFill>
          </a:ln>
          <a:effectLst>
            <a:outerShdw blurRad="50800" dist="177800" dir="5400000" algn="t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84E62EC-2151-463D-BA9D-3AD67FB8BAD9}"/>
              </a:ext>
            </a:extLst>
          </p:cNvPr>
          <p:cNvGrpSpPr/>
          <p:nvPr/>
        </p:nvGrpSpPr>
        <p:grpSpPr>
          <a:xfrm>
            <a:off x="6775938" y="710698"/>
            <a:ext cx="4327125" cy="846520"/>
            <a:chOff x="6775938" y="710698"/>
            <a:chExt cx="4327125" cy="84652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ECD3A9D-C8DB-418D-BC43-A596CE5DDD92}"/>
                </a:ext>
              </a:extLst>
            </p:cNvPr>
            <p:cNvSpPr/>
            <p:nvPr/>
          </p:nvSpPr>
          <p:spPr>
            <a:xfrm>
              <a:off x="6775938" y="710698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E0E28E-0B06-4954-B8F3-B619B2E33E3F}"/>
                </a:ext>
              </a:extLst>
            </p:cNvPr>
            <p:cNvSpPr txBox="1"/>
            <p:nvPr/>
          </p:nvSpPr>
          <p:spPr>
            <a:xfrm>
              <a:off x="6987968" y="957054"/>
              <a:ext cx="4115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0" i="0" u="none" strike="noStrike" baseline="0" dirty="0">
                  <a:latin typeface="Sylfaen" panose="010A0502050306030303" pitchFamily="18" charset="0"/>
                </a:rPr>
                <a:t>Facile d’installation et d’utilisation</a:t>
              </a:r>
              <a:endParaRPr lang="en-US" sz="2000" b="1" dirty="0">
                <a:solidFill>
                  <a:srgbClr val="005B5B"/>
                </a:solidFill>
                <a:latin typeface="Sylfaen" panose="010A0502050306030303" pitchFamily="18" charset="0"/>
              </a:endParaRPr>
            </a:p>
          </p:txBody>
        </p:sp>
      </p:grp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CACAE4E-EB93-4153-8833-7745AC64FB9C}"/>
              </a:ext>
            </a:extLst>
          </p:cNvPr>
          <p:cNvSpPr/>
          <p:nvPr/>
        </p:nvSpPr>
        <p:spPr>
          <a:xfrm rot="5400000">
            <a:off x="5009660" y="943434"/>
            <a:ext cx="812800" cy="348343"/>
          </a:xfrm>
          <a:prstGeom prst="round2SameRect">
            <a:avLst/>
          </a:prstGeom>
          <a:gradFill>
            <a:gsLst>
              <a:gs pos="81400">
                <a:srgbClr val="D64700"/>
              </a:gs>
              <a:gs pos="7000">
                <a:srgbClr val="FF9900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95BE17D1-5031-42D4-8D82-B4C5C6F7B12B}"/>
              </a:ext>
            </a:extLst>
          </p:cNvPr>
          <p:cNvSpPr/>
          <p:nvPr/>
        </p:nvSpPr>
        <p:spPr>
          <a:xfrm rot="5400000">
            <a:off x="6369537" y="943433"/>
            <a:ext cx="812800" cy="348343"/>
          </a:xfrm>
          <a:prstGeom prst="round2SameRect">
            <a:avLst/>
          </a:prstGeom>
          <a:gradFill flip="none" rotWithShape="1">
            <a:gsLst>
              <a:gs pos="10000">
                <a:srgbClr val="009999"/>
              </a:gs>
              <a:gs pos="80560">
                <a:srgbClr val="007171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D7D7F5-D5AA-49D1-A6FF-63CC39C59807}"/>
              </a:ext>
            </a:extLst>
          </p:cNvPr>
          <p:cNvGrpSpPr/>
          <p:nvPr/>
        </p:nvGrpSpPr>
        <p:grpSpPr>
          <a:xfrm>
            <a:off x="1125235" y="2191969"/>
            <a:ext cx="4290826" cy="846520"/>
            <a:chOff x="1125235" y="2190602"/>
            <a:chExt cx="4290826" cy="84652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36526F6-B06C-4FB6-BFCA-E85EAE12B876}"/>
                </a:ext>
              </a:extLst>
            </p:cNvPr>
            <p:cNvSpPr/>
            <p:nvPr/>
          </p:nvSpPr>
          <p:spPr>
            <a:xfrm>
              <a:off x="1202173" y="2190602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46A375-98F6-493A-BD6F-D1F3FDEA5231}"/>
                </a:ext>
              </a:extLst>
            </p:cNvPr>
            <p:cNvSpPr txBox="1"/>
            <p:nvPr/>
          </p:nvSpPr>
          <p:spPr>
            <a:xfrm>
              <a:off x="1125235" y="2275407"/>
              <a:ext cx="42138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Sylfaen" panose="010A0502050306030303" pitchFamily="18" charset="0"/>
                </a:rPr>
                <a:t>C</a:t>
              </a:r>
              <a:r>
                <a:rPr lang="fr-FR" sz="1400" b="0" i="0" u="none" strike="noStrike" baseline="0" dirty="0">
                  <a:latin typeface="Sylfaen" panose="010A0502050306030303" pitchFamily="18" charset="0"/>
                </a:rPr>
                <a:t>hoix</a:t>
              </a:r>
              <a:r>
                <a:rPr lang="fr-FR" sz="1400" b="1" i="0" u="none" strike="noStrike" baseline="0" dirty="0">
                  <a:latin typeface="Sylfaen" panose="010A0502050306030303" pitchFamily="18" charset="0"/>
                </a:rPr>
                <a:t> attrayant </a:t>
              </a:r>
              <a:r>
                <a:rPr lang="fr-FR" sz="1400" b="0" i="0" u="none" strike="noStrike" baseline="0" dirty="0">
                  <a:latin typeface="Sylfaen" panose="010A0502050306030303" pitchFamily="18" charset="0"/>
                </a:rPr>
                <a:t>pour les analystes de données et les</a:t>
              </a:r>
            </a:p>
            <a:p>
              <a:pPr algn="ctr"/>
              <a:r>
                <a:rPr lang="fr-FR" sz="1400" b="0" i="0" u="none" strike="noStrike" baseline="0" dirty="0">
                  <a:latin typeface="Sylfaen" panose="010A0502050306030303" pitchFamily="18" charset="0"/>
                </a:rPr>
                <a:t>développeurs cherchant à partager leurs résultats de manière dynamique.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515FB7-4EC4-4032-AE99-44D499C1D8F9}"/>
              </a:ext>
            </a:extLst>
          </p:cNvPr>
          <p:cNvGrpSpPr/>
          <p:nvPr/>
        </p:nvGrpSpPr>
        <p:grpSpPr>
          <a:xfrm>
            <a:off x="6746631" y="2187930"/>
            <a:ext cx="4213888" cy="871119"/>
            <a:chOff x="6746631" y="2188215"/>
            <a:chExt cx="4213888" cy="87111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6EFAE1A-9529-4A5E-8C20-97D3EFB01FAB}"/>
                </a:ext>
              </a:extLst>
            </p:cNvPr>
            <p:cNvSpPr/>
            <p:nvPr/>
          </p:nvSpPr>
          <p:spPr>
            <a:xfrm>
              <a:off x="6746631" y="2212814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7584F1-B5AA-450B-A683-676AA0D19386}"/>
                </a:ext>
              </a:extLst>
            </p:cNvPr>
            <p:cNvSpPr txBox="1"/>
            <p:nvPr/>
          </p:nvSpPr>
          <p:spPr>
            <a:xfrm>
              <a:off x="7059547" y="2188215"/>
              <a:ext cx="37511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Sylfaen" panose="010A0502050306030303" pitchFamily="18" charset="0"/>
                </a:rPr>
                <a:t>U</a:t>
              </a:r>
              <a:r>
                <a:rPr lang="fr-FR" sz="1600" b="0" i="0" u="none" strike="noStrike" baseline="0" dirty="0">
                  <a:latin typeface="Sylfaen" panose="010A0502050306030303" pitchFamily="18" charset="0"/>
                </a:rPr>
                <a:t>ne communauté active et un ensemble croissant de ressources et de packages disponibles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Sylfaen" panose="010A0502050306030303" pitchFamily="18" charset="0"/>
              </a:endParaRPr>
            </a:p>
          </p:txBody>
        </p:sp>
      </p:grp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31C8057-368D-4120-B1AB-71EF34553494}"/>
              </a:ext>
            </a:extLst>
          </p:cNvPr>
          <p:cNvSpPr/>
          <p:nvPr/>
        </p:nvSpPr>
        <p:spPr>
          <a:xfrm rot="5400000">
            <a:off x="5009660" y="2445043"/>
            <a:ext cx="812800" cy="348343"/>
          </a:xfrm>
          <a:prstGeom prst="round2SameRect">
            <a:avLst/>
          </a:prstGeom>
          <a:gradFill>
            <a:gsLst>
              <a:gs pos="81000">
                <a:srgbClr val="CC11D4"/>
              </a:gs>
              <a:gs pos="7000">
                <a:srgbClr val="CC66FF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7B6B919B-3E19-4753-B00E-D8F2BB37ED65}"/>
              </a:ext>
            </a:extLst>
          </p:cNvPr>
          <p:cNvSpPr/>
          <p:nvPr/>
        </p:nvSpPr>
        <p:spPr>
          <a:xfrm rot="5400000">
            <a:off x="6369537" y="2445044"/>
            <a:ext cx="812800" cy="348343"/>
          </a:xfrm>
          <a:prstGeom prst="round2SameRect">
            <a:avLst/>
          </a:prstGeom>
          <a:gradFill flip="none" rotWithShape="1">
            <a:gsLst>
              <a:gs pos="10000">
                <a:srgbClr val="FF6600"/>
              </a:gs>
              <a:gs pos="81460">
                <a:srgbClr val="FF15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DD95D1D-9954-4C40-BBF3-45D18A5D8C0F}"/>
              </a:ext>
            </a:extLst>
          </p:cNvPr>
          <p:cNvGrpSpPr/>
          <p:nvPr/>
        </p:nvGrpSpPr>
        <p:grpSpPr>
          <a:xfrm>
            <a:off x="1202173" y="3707285"/>
            <a:ext cx="4213888" cy="865831"/>
            <a:chOff x="1202173" y="3707285"/>
            <a:chExt cx="4213888" cy="86583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30D1E41-2236-45ED-833E-CAF799AC6A38}"/>
                </a:ext>
              </a:extLst>
            </p:cNvPr>
            <p:cNvSpPr/>
            <p:nvPr/>
          </p:nvSpPr>
          <p:spPr>
            <a:xfrm>
              <a:off x="1202173" y="3726596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D7C2B3-D33F-4938-B75F-CA999F97B95E}"/>
                </a:ext>
              </a:extLst>
            </p:cNvPr>
            <p:cNvSpPr txBox="1"/>
            <p:nvPr/>
          </p:nvSpPr>
          <p:spPr>
            <a:xfrm>
              <a:off x="1594548" y="3707285"/>
              <a:ext cx="33405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Plus de </a:t>
              </a:r>
              <a:r>
                <a:rPr lang="en-US" sz="2400" dirty="0" err="1">
                  <a:latin typeface="Agency FB" panose="020B0503020202020204" pitchFamily="34" charset="0"/>
                </a:rPr>
                <a:t>convivialité</a:t>
              </a:r>
              <a:r>
                <a:rPr lang="en-US" sz="2400" dirty="0">
                  <a:latin typeface="Agency FB" panose="020B0503020202020204" pitchFamily="34" charset="0"/>
                </a:rPr>
                <a:t>: </a:t>
              </a:r>
              <a:r>
                <a:rPr lang="en-US" sz="2400" b="1" dirty="0" err="1">
                  <a:solidFill>
                    <a:srgbClr val="7030A0"/>
                  </a:solidFill>
                  <a:latin typeface="Agency FB" panose="020B0503020202020204" pitchFamily="34" charset="0"/>
                </a:rPr>
                <a:t>Shinydashboard</a:t>
              </a:r>
              <a:endParaRPr lang="en-US" sz="2400" b="1" dirty="0">
                <a:solidFill>
                  <a:srgbClr val="7030A0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60CFDF44-7985-44E4-90B9-B059B5BD8487}"/>
              </a:ext>
            </a:extLst>
          </p:cNvPr>
          <p:cNvSpPr/>
          <p:nvPr/>
        </p:nvSpPr>
        <p:spPr>
          <a:xfrm rot="5400000">
            <a:off x="5009660" y="3975685"/>
            <a:ext cx="812800" cy="348343"/>
          </a:xfrm>
          <a:prstGeom prst="round2SameRect">
            <a:avLst/>
          </a:prstGeom>
          <a:gradFill>
            <a:gsLst>
              <a:gs pos="7000">
                <a:srgbClr val="9966FF"/>
              </a:gs>
              <a:gs pos="78796">
                <a:srgbClr val="7266B0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3A17BFA-A3BF-4FB1-987D-CE30ADE14F88}"/>
              </a:ext>
            </a:extLst>
          </p:cNvPr>
          <p:cNvGrpSpPr/>
          <p:nvPr/>
        </p:nvGrpSpPr>
        <p:grpSpPr>
          <a:xfrm>
            <a:off x="6746631" y="3743456"/>
            <a:ext cx="4220757" cy="846520"/>
            <a:chOff x="6746631" y="3743456"/>
            <a:chExt cx="4220757" cy="84652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1FE9696-7A16-4636-A2CF-4B80149D0A4A}"/>
                </a:ext>
              </a:extLst>
            </p:cNvPr>
            <p:cNvSpPr/>
            <p:nvPr/>
          </p:nvSpPr>
          <p:spPr>
            <a:xfrm>
              <a:off x="6746631" y="3743456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0C4B19-3592-454E-8DF5-173CF3792FF3}"/>
                </a:ext>
              </a:extLst>
            </p:cNvPr>
            <p:cNvSpPr txBox="1"/>
            <p:nvPr/>
          </p:nvSpPr>
          <p:spPr>
            <a:xfrm>
              <a:off x="7039130" y="3844062"/>
              <a:ext cx="39282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  <a:latin typeface="Sylfaen" panose="010A0502050306030303" pitchFamily="18" charset="0"/>
                </a:rPr>
                <a:t>So, dear future professionals, let’s try to use R Shiny!</a:t>
              </a:r>
            </a:p>
          </p:txBody>
        </p:sp>
      </p:grp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2EADCD2B-1EE2-4DA9-BC76-C8ED7E6777C9}"/>
              </a:ext>
            </a:extLst>
          </p:cNvPr>
          <p:cNvSpPr/>
          <p:nvPr/>
        </p:nvSpPr>
        <p:spPr>
          <a:xfrm rot="5400000">
            <a:off x="6369537" y="3975686"/>
            <a:ext cx="812800" cy="348343"/>
          </a:xfrm>
          <a:prstGeom prst="round2SameRect">
            <a:avLst/>
          </a:prstGeom>
          <a:gradFill flip="none" rotWithShape="1">
            <a:gsLst>
              <a:gs pos="10000">
                <a:srgbClr val="77EE00"/>
              </a:gs>
              <a:gs pos="80000">
                <a:srgbClr val="19D3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859FE-A212-4412-8FF2-58F2F61FEB2B}"/>
              </a:ext>
            </a:extLst>
          </p:cNvPr>
          <p:cNvSpPr txBox="1"/>
          <p:nvPr/>
        </p:nvSpPr>
        <p:spPr>
          <a:xfrm>
            <a:off x="5737004" y="1212980"/>
            <a:ext cx="5983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gency FB" panose="020B0503020202020204" pitchFamily="34" charset="0"/>
              </a:rPr>
              <a:t>E </a:t>
            </a:r>
          </a:p>
          <a:p>
            <a:pPr algn="ctr"/>
            <a:r>
              <a:rPr lang="fr-FR" sz="2400" b="1" dirty="0">
                <a:latin typeface="Agency FB" panose="020B0503020202020204" pitchFamily="34" charset="0"/>
              </a:rPr>
              <a:t>N </a:t>
            </a:r>
          </a:p>
          <a:p>
            <a:pPr algn="ctr"/>
            <a:r>
              <a:rPr lang="fr-FR" sz="2400" b="1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fr-FR" sz="2400" b="1" dirty="0">
                <a:latin typeface="Agency FB" panose="020B0503020202020204" pitchFamily="34" charset="0"/>
              </a:rPr>
              <a:t>R</a:t>
            </a:r>
          </a:p>
          <a:p>
            <a:pPr algn="ctr"/>
            <a:r>
              <a:rPr lang="fr-FR" sz="2400" b="1" dirty="0">
                <a:latin typeface="Agency FB" panose="020B0503020202020204" pitchFamily="34" charset="0"/>
              </a:rPr>
              <a:t>E</a:t>
            </a:r>
          </a:p>
          <a:p>
            <a:pPr algn="ctr"/>
            <a:r>
              <a:rPr lang="fr-FR" sz="2400" b="1" dirty="0">
                <a:latin typeface="Agency FB" panose="020B0503020202020204" pitchFamily="34" charset="0"/>
              </a:rPr>
              <a:t>S</a:t>
            </a:r>
          </a:p>
          <a:p>
            <a:pPr algn="ctr"/>
            <a:r>
              <a:rPr lang="fr-FR" sz="2400" b="1" dirty="0">
                <a:latin typeface="Agency FB" panose="020B0503020202020204" pitchFamily="34" charset="0"/>
              </a:rPr>
              <a:t>U</a:t>
            </a:r>
          </a:p>
          <a:p>
            <a:pPr algn="ctr"/>
            <a:r>
              <a:rPr lang="fr-FR" sz="2400" b="1" dirty="0">
                <a:latin typeface="Agency FB" panose="020B0503020202020204" pitchFamily="34" charset="0"/>
              </a:rPr>
              <a:t>M</a:t>
            </a:r>
          </a:p>
          <a:p>
            <a:pPr algn="ctr"/>
            <a:r>
              <a:rPr lang="fr-FR" sz="2400" b="1" dirty="0">
                <a:latin typeface="Agency FB" panose="020B0503020202020204" pitchFamily="34" charset="0"/>
              </a:rPr>
              <a:t>E</a:t>
            </a:r>
          </a:p>
        </p:txBody>
      </p:sp>
      <p:pic>
        <p:nvPicPr>
          <p:cNvPr id="2050" name="Picture 2" descr="Photos, illustrations et vidéos de &quot;à retenir&quot;">
            <a:extLst>
              <a:ext uri="{FF2B5EF4-FFF2-40B4-BE49-F238E27FC236}">
                <a16:creationId xmlns:a16="http://schemas.microsoft.com/office/drawing/2014/main" id="{3C5A2926-F020-43E5-8029-4ACFB8B3E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509" y="5427153"/>
            <a:ext cx="1715695" cy="12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8E940A-D961-4955-BFB4-CC8C4EAC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113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00" grpId="0" animBg="1"/>
      <p:bldP spid="109" grpId="0" animBg="1"/>
      <p:bldP spid="99" grpId="0" animBg="1"/>
      <p:bldP spid="4" grpId="0" animBg="1"/>
      <p:bldP spid="7" grpId="0" animBg="1"/>
      <p:bldP spid="25" grpId="0" animBg="1"/>
      <p:bldP spid="28" grpId="0" animBg="1"/>
      <p:bldP spid="43" grpId="0" animBg="1"/>
      <p:bldP spid="46" grpId="0" animBg="1"/>
      <p:bldP spid="3" grpId="0" animBg="1"/>
      <p:bldP spid="6" grpId="0" animBg="1"/>
      <p:bldP spid="9" grpId="0" animBg="1"/>
      <p:bldP spid="27" grpId="0" animBg="1"/>
      <p:bldP spid="30" grpId="0" animBg="1"/>
      <p:bldP spid="45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EE191F-11A3-4F0C-A993-93C9FCCB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5078803" cy="6857990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1B7DA218-1889-486B-B54E-B78858BDDE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603" y="338663"/>
            <a:ext cx="1397635" cy="1621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E2DFBED-6E23-4805-A632-68DDBF87A749}"/>
              </a:ext>
            </a:extLst>
          </p:cNvPr>
          <p:cNvGrpSpPr/>
          <p:nvPr/>
        </p:nvGrpSpPr>
        <p:grpSpPr>
          <a:xfrm>
            <a:off x="5040562" y="467147"/>
            <a:ext cx="2520280" cy="1507525"/>
            <a:chOff x="963683" y="623750"/>
            <a:chExt cx="2520280" cy="1507525"/>
          </a:xfrm>
        </p:grpSpPr>
        <p:pic>
          <p:nvPicPr>
            <p:cNvPr id="11" name="Image 6">
              <a:extLst>
                <a:ext uri="{FF2B5EF4-FFF2-40B4-BE49-F238E27FC236}">
                  <a16:creationId xmlns:a16="http://schemas.microsoft.com/office/drawing/2014/main" id="{52D9FBD1-93EE-4B43-A42C-89B9F31C0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363" y="623750"/>
              <a:ext cx="1264920" cy="9804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ZoneTexte 10">
              <a:extLst>
                <a:ext uri="{FF2B5EF4-FFF2-40B4-BE49-F238E27FC236}">
                  <a16:creationId xmlns:a16="http://schemas.microsoft.com/office/drawing/2014/main" id="{8E4BC32E-7636-45EE-88B9-91ABBC0BE341}"/>
                </a:ext>
              </a:extLst>
            </p:cNvPr>
            <p:cNvSpPr txBox="1"/>
            <p:nvPr/>
          </p:nvSpPr>
          <p:spPr>
            <a:xfrm>
              <a:off x="963683" y="1677305"/>
              <a:ext cx="2520280" cy="453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fr-FR" sz="105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Agence nationale de la Statistique </a:t>
              </a:r>
            </a:p>
            <a:p>
              <a:pPr algn="ctr">
                <a:spcAft>
                  <a:spcPts val="300"/>
                </a:spcAft>
              </a:pPr>
              <a:r>
                <a:rPr lang="fr-FR" sz="105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et de la Démographie </a:t>
              </a:r>
              <a:endParaRPr lang="fr-FR" sz="1050" b="1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D5175D0-DED7-4201-9569-401156E3E3DF}"/>
              </a:ext>
            </a:extLst>
          </p:cNvPr>
          <p:cNvGrpSpPr/>
          <p:nvPr/>
        </p:nvGrpSpPr>
        <p:grpSpPr>
          <a:xfrm>
            <a:off x="9751999" y="669342"/>
            <a:ext cx="2164529" cy="1260941"/>
            <a:chOff x="5913825" y="766058"/>
            <a:chExt cx="2164529" cy="1260941"/>
          </a:xfrm>
        </p:grpSpPr>
        <p:pic>
          <p:nvPicPr>
            <p:cNvPr id="9" name="Image 7">
              <a:extLst>
                <a:ext uri="{FF2B5EF4-FFF2-40B4-BE49-F238E27FC236}">
                  <a16:creationId xmlns:a16="http://schemas.microsoft.com/office/drawing/2014/main" id="{EE74AB76-0BF3-413B-9AC7-F9F8782E1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034" y="766058"/>
              <a:ext cx="958438" cy="7753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ZoneTexte 12">
              <a:extLst>
                <a:ext uri="{FF2B5EF4-FFF2-40B4-BE49-F238E27FC236}">
                  <a16:creationId xmlns:a16="http://schemas.microsoft.com/office/drawing/2014/main" id="{C6AC3364-EDA1-4594-8E84-6B53549BC083}"/>
                </a:ext>
              </a:extLst>
            </p:cNvPr>
            <p:cNvSpPr txBox="1"/>
            <p:nvPr/>
          </p:nvSpPr>
          <p:spPr>
            <a:xfrm>
              <a:off x="5913825" y="1611501"/>
              <a:ext cx="216452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Ecole nationale de la Statistique </a:t>
              </a:r>
            </a:p>
            <a:p>
              <a:pPr algn="ctr"/>
              <a:r>
                <a:rPr lang="fr-FR" sz="105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et de l’Analyse économique </a:t>
              </a:r>
              <a:endParaRPr lang="fr-FR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7B8ECAB-A15A-4B63-9BED-C01A5EE379A7}"/>
              </a:ext>
            </a:extLst>
          </p:cNvPr>
          <p:cNvSpPr txBox="1"/>
          <p:nvPr/>
        </p:nvSpPr>
        <p:spPr>
          <a:xfrm>
            <a:off x="7957603" y="6108206"/>
            <a:ext cx="130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Vivaldi" panose="03020602050506090804" pitchFamily="66" charset="0"/>
              </a:rPr>
              <a:t>Mai 2024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D2BB6C-5C2E-4672-82FA-B1A9A6511473}"/>
              </a:ext>
            </a:extLst>
          </p:cNvPr>
          <p:cNvCxnSpPr>
            <a:cxnSpLocks/>
          </p:cNvCxnSpPr>
          <p:nvPr/>
        </p:nvCxnSpPr>
        <p:spPr>
          <a:xfrm>
            <a:off x="7957603" y="6446760"/>
            <a:ext cx="12554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660560B-E1F4-4B07-937E-61E1E3643A01}"/>
              </a:ext>
            </a:extLst>
          </p:cNvPr>
          <p:cNvSpPr txBox="1"/>
          <p:nvPr/>
        </p:nvSpPr>
        <p:spPr>
          <a:xfrm>
            <a:off x="7009427" y="5274857"/>
            <a:ext cx="3107094" cy="70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Sylfaen" panose="010A0502050306030303" pitchFamily="18" charset="0"/>
              </a:rPr>
              <a:t>Sous la supervision de: </a:t>
            </a:r>
          </a:p>
          <a:p>
            <a:r>
              <a:rPr lang="fr-FR" sz="2400" b="1" dirty="0">
                <a:solidFill>
                  <a:srgbClr val="0070C0"/>
                </a:solidFill>
                <a:latin typeface="Sylfaen" panose="010A0502050306030303" pitchFamily="18" charset="0"/>
              </a:rPr>
              <a:t>M. Aboubacar HEMA</a:t>
            </a:r>
          </a:p>
        </p:txBody>
      </p:sp>
      <p:pic>
        <p:nvPicPr>
          <p:cNvPr id="1026" name="Picture 2" descr="Creating interactive dashboards in R Shiny using Python scripts as the ...">
            <a:extLst>
              <a:ext uri="{FF2B5EF4-FFF2-40B4-BE49-F238E27FC236}">
                <a16:creationId xmlns:a16="http://schemas.microsoft.com/office/drawing/2014/main" id="{9EFE9D53-0676-40E4-B3F0-6C40338B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97" y="3403025"/>
            <a:ext cx="1794076" cy="181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B1D4CD8D-5BE6-4ED3-A5D4-B06F143057BD}"/>
              </a:ext>
            </a:extLst>
          </p:cNvPr>
          <p:cNvSpPr/>
          <p:nvPr/>
        </p:nvSpPr>
        <p:spPr>
          <a:xfrm>
            <a:off x="5863057" y="2032933"/>
            <a:ext cx="5399836" cy="1221972"/>
          </a:xfrm>
          <a:prstGeom prst="horizontalScroll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5A280A-99BC-41B4-AB61-8FACBAC01389}"/>
              </a:ext>
            </a:extLst>
          </p:cNvPr>
          <p:cNvSpPr txBox="1"/>
          <p:nvPr/>
        </p:nvSpPr>
        <p:spPr>
          <a:xfrm>
            <a:off x="6156261" y="2363078"/>
            <a:ext cx="4813427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Projet Statistique sous R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EDBF934-34F2-44D2-B84A-DFD7045D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088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chemeClr val="bg1"/>
            </a:gs>
            <a:gs pos="65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EF99894-19C7-49C6-1C7A-419DA3A782E3}"/>
              </a:ext>
            </a:extLst>
          </p:cNvPr>
          <p:cNvSpPr txBox="1"/>
          <p:nvPr/>
        </p:nvSpPr>
        <p:spPr>
          <a:xfrm>
            <a:off x="3581400" y="371613"/>
            <a:ext cx="493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70C0"/>
                </a:solidFill>
                <a:latin typeface="Agency FB" panose="020B0503020202020204" pitchFamily="34" charset="0"/>
              </a:rPr>
              <a:t>Bibliographie et webographie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E0D120-C5CE-AD02-670B-E11D1E92184C}"/>
              </a:ext>
            </a:extLst>
          </p:cNvPr>
          <p:cNvSpPr txBox="1"/>
          <p:nvPr/>
        </p:nvSpPr>
        <p:spPr>
          <a:xfrm>
            <a:off x="1009650" y="993589"/>
            <a:ext cx="9945278" cy="5110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0" i="0" u="none" strike="noStrike" baseline="0" dirty="0">
                <a:latin typeface="Agency FB" panose="020B0503020202020204" pitchFamily="34" charset="0"/>
              </a:rPr>
              <a:t>Aboubacar HEMA, </a:t>
            </a:r>
            <a:r>
              <a:rPr lang="fr-FR" sz="2000" b="0" i="1" u="none" strike="noStrike" baseline="0" dirty="0" err="1">
                <a:latin typeface="Agency FB" panose="020B0503020202020204" pitchFamily="34" charset="0"/>
              </a:rPr>
              <a:t>CoursRAvance</a:t>
            </a:r>
            <a:r>
              <a:rPr lang="fr-FR" sz="2000" b="0" i="1" u="none" strike="noStrike" baseline="0" dirty="0">
                <a:latin typeface="Agency FB" panose="020B0503020202020204" pitchFamily="34" charset="0"/>
              </a:rPr>
              <a:t> 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, chap_4_avance, pp.41-44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0" i="0" u="none" strike="noStrike" baseline="0" dirty="0">
                <a:latin typeface="Agency FB" panose="020B0503020202020204" pitchFamily="34" charset="0"/>
              </a:rPr>
              <a:t>Alison JOLLOIS, </a:t>
            </a:r>
            <a:r>
              <a:rPr lang="fr-FR" sz="2000" b="0" i="1" u="none" strike="noStrike" baseline="0" dirty="0">
                <a:latin typeface="Agency FB" panose="020B0503020202020204" pitchFamily="34" charset="0"/>
              </a:rPr>
              <a:t>Dashboard avec shiny (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alisonjollois.github.io)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0" i="0" u="none" strike="noStrike" baseline="0" dirty="0">
                <a:latin typeface="Agency FB" panose="020B0503020202020204" pitchFamily="34" charset="0"/>
              </a:rPr>
              <a:t>Christophe </a:t>
            </a: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Nicault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, </a:t>
            </a:r>
            <a:r>
              <a:rPr lang="fr-FR" sz="2000" b="0" i="1" u="none" strike="noStrike" baseline="0" dirty="0">
                <a:latin typeface="Agency FB" panose="020B0503020202020204" pitchFamily="34" charset="0"/>
              </a:rPr>
              <a:t>Construisez votre première application avec Shiny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0" i="0" u="none" strike="noStrike" baseline="0" dirty="0">
                <a:latin typeface="Agency FB" panose="020B0503020202020204" pitchFamily="34" charset="0"/>
              </a:rPr>
              <a:t>Christophe </a:t>
            </a: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Nicault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, </a:t>
            </a:r>
            <a:r>
              <a:rPr lang="fr-FR" sz="2000" b="0" i="1" u="none" strike="noStrike" baseline="0" dirty="0">
                <a:latin typeface="Agency FB" panose="020B0503020202020204" pitchFamily="34" charset="0"/>
              </a:rPr>
              <a:t>Améliorez l’apparence de votre application Shiny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Dashboards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 </a:t>
            </a: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with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 Shiny | The </a:t>
            </a: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Epidemiologist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 R </a:t>
            </a: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Handbook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 (epirhandbook.com)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gency FB" panose="020B0503020202020204" pitchFamily="34" charset="0"/>
              </a:rPr>
              <a:t>Getting started with Shiny Dashboard (rstudio.github.io)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0" i="0" u="none" strike="noStrike" baseline="0" dirty="0">
                <a:latin typeface="Agency FB" panose="020B0503020202020204" pitchFamily="34" charset="0"/>
              </a:rPr>
              <a:t>Hadley Wickham, </a:t>
            </a:r>
            <a:r>
              <a:rPr lang="fr-FR" sz="2000" b="0" i="1" u="none" strike="noStrike" baseline="0" dirty="0" err="1">
                <a:latin typeface="Agency FB" panose="020B0503020202020204" pitchFamily="34" charset="0"/>
              </a:rPr>
              <a:t>Mastering</a:t>
            </a:r>
            <a:r>
              <a:rPr lang="fr-FR" sz="2000" b="0" i="1" u="none" strike="noStrike" baseline="0" dirty="0">
                <a:latin typeface="Agency FB" panose="020B0503020202020204" pitchFamily="34" charset="0"/>
              </a:rPr>
              <a:t> shiny 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: </a:t>
            </a: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Welcome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 | </a:t>
            </a: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Mastering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 Shiny (mastering-shiny.org) </a:t>
            </a:r>
            <a:endParaRPr lang="en-US" sz="2000" b="0" i="0" u="none" strike="noStrike" baseline="0" dirty="0">
              <a:latin typeface="Agency FB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Josue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 </a:t>
            </a: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Afouda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, </a:t>
            </a:r>
            <a:r>
              <a:rPr lang="fr-FR" sz="2000" b="0" i="0" u="none" strike="noStrike" baseline="0" dirty="0" err="1">
                <a:latin typeface="Agency FB" panose="020B0503020202020204" pitchFamily="34" charset="0"/>
              </a:rPr>
              <a:t>Iris_Shiny_web_app</a:t>
            </a:r>
            <a:r>
              <a:rPr lang="fr-FR" sz="2000" b="0" i="0" u="none" strike="noStrike" baseline="0" dirty="0">
                <a:latin typeface="Agency FB" panose="020B0503020202020204" pitchFamily="34" charset="0"/>
              </a:rPr>
              <a:t> (github.com)</a:t>
            </a:r>
            <a:endParaRPr lang="en-US" sz="2000" b="0" i="0" u="none" strike="noStrike" baseline="0" dirty="0">
              <a:latin typeface="Agency FB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gency FB" panose="020B0503020202020204" pitchFamily="34" charset="0"/>
              </a:rPr>
              <a:t>Shiny Dashboard (rstudio.github.io) </a:t>
            </a:r>
            <a:endParaRPr lang="en-US" sz="2000" dirty="0">
              <a:latin typeface="Agency FB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0" i="0" u="none" strike="noStrike" baseline="0" dirty="0">
                <a:latin typeface="Agency FB" panose="020B0503020202020204" pitchFamily="34" charset="0"/>
              </a:rPr>
              <a:t> R: Introduction Au Package Shiny (aureliendaval.github.io)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0" i="0" u="none" strike="noStrike" baseline="0" dirty="0">
                <a:latin typeface="Agency FB" panose="020B0503020202020204" pitchFamily="34" charset="0"/>
              </a:rPr>
              <a:t>Tutoriel : visualisation avec R (lrouviere.github.io)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76C63-7EC7-4201-80B5-AE6160E3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31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72DC68-ECD8-4A9E-B5C1-04A0E3B8D3C4}"/>
              </a:ext>
            </a:extLst>
          </p:cNvPr>
          <p:cNvSpPr/>
          <p:nvPr/>
        </p:nvSpPr>
        <p:spPr>
          <a:xfrm>
            <a:off x="901017" y="771047"/>
            <a:ext cx="10424160" cy="7596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1DC683-D8C3-47A7-A59C-BD843ECB15E7}"/>
              </a:ext>
            </a:extLst>
          </p:cNvPr>
          <p:cNvSpPr/>
          <p:nvPr/>
        </p:nvSpPr>
        <p:spPr>
          <a:xfrm>
            <a:off x="1211943" y="812819"/>
            <a:ext cx="9768114" cy="34834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810CF3-A7DA-483C-A486-405F846C6EB1}"/>
              </a:ext>
            </a:extLst>
          </p:cNvPr>
          <p:cNvGrpSpPr/>
          <p:nvPr/>
        </p:nvGrpSpPr>
        <p:grpSpPr>
          <a:xfrm>
            <a:off x="9249615" y="743425"/>
            <a:ext cx="2194560" cy="5055604"/>
            <a:chOff x="9191422" y="626012"/>
            <a:chExt cx="2194560" cy="5055604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B344A6-2902-4260-9DDC-AEEEBADD6D97}"/>
                </a:ext>
              </a:extLst>
            </p:cNvPr>
            <p:cNvSpPr/>
            <p:nvPr/>
          </p:nvSpPr>
          <p:spPr>
            <a:xfrm flipH="1">
              <a:off x="10265269" y="3490463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48CAA4-AD1C-4784-989C-36088D3589AD}"/>
                </a:ext>
              </a:extLst>
            </p:cNvPr>
            <p:cNvSpPr/>
            <p:nvPr/>
          </p:nvSpPr>
          <p:spPr>
            <a:xfrm>
              <a:off x="9191422" y="3487056"/>
              <a:ext cx="2194560" cy="2194560"/>
            </a:xfrm>
            <a:custGeom>
              <a:avLst/>
              <a:gdLst>
                <a:gd name="connsiteX0" fmla="*/ 1097280 w 2194560"/>
                <a:gd name="connsiteY0" fmla="*/ 118568 h 2194560"/>
                <a:gd name="connsiteX1" fmla="*/ 981165 w 2194560"/>
                <a:gd name="connsiteY1" fmla="*/ 234683 h 2194560"/>
                <a:gd name="connsiteX2" fmla="*/ 1097280 w 2194560"/>
                <a:gd name="connsiteY2" fmla="*/ 350798 h 2194560"/>
                <a:gd name="connsiteX3" fmla="*/ 1213395 w 2194560"/>
                <a:gd name="connsiteY3" fmla="*/ 234683 h 2194560"/>
                <a:gd name="connsiteX4" fmla="*/ 1097280 w 2194560"/>
                <a:gd name="connsiteY4" fmla="*/ 118568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18568"/>
                  </a:moveTo>
                  <a:cubicBezTo>
                    <a:pt x="1033151" y="118568"/>
                    <a:pt x="981165" y="170554"/>
                    <a:pt x="981165" y="234683"/>
                  </a:cubicBezTo>
                  <a:cubicBezTo>
                    <a:pt x="981165" y="298812"/>
                    <a:pt x="1033151" y="350798"/>
                    <a:pt x="1097280" y="350798"/>
                  </a:cubicBezTo>
                  <a:cubicBezTo>
                    <a:pt x="1161409" y="350798"/>
                    <a:pt x="1213395" y="298812"/>
                    <a:pt x="1213395" y="234683"/>
                  </a:cubicBezTo>
                  <a:cubicBezTo>
                    <a:pt x="1213395" y="170554"/>
                    <a:pt x="1161409" y="118568"/>
                    <a:pt x="1097280" y="118568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CC0066">
                    <a:alpha val="49804"/>
                  </a:srgbClr>
                </a:gs>
                <a:gs pos="0">
                  <a:srgbClr val="990033">
                    <a:alpha val="69804"/>
                  </a:srgb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chemeClr val="bg1">
                      <a:alpha val="0"/>
                    </a:schemeClr>
                  </a:gs>
                </a:gsLst>
                <a:lin ang="18600000" scaled="0"/>
              </a:gradFill>
            </a:ln>
            <a:effectLst>
              <a:reflection blurRad="6350" stA="50000" endA="300" endPos="4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0CB898-BF25-492B-B6DF-2CD4061C3A16}"/>
                </a:ext>
              </a:extLst>
            </p:cNvPr>
            <p:cNvGrpSpPr/>
            <p:nvPr/>
          </p:nvGrpSpPr>
          <p:grpSpPr>
            <a:xfrm>
              <a:off x="9908876" y="626012"/>
              <a:ext cx="759655" cy="759655"/>
              <a:chOff x="8313787" y="604911"/>
              <a:chExt cx="759655" cy="75965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82DE631-821E-4345-B94A-439536FD63AA}"/>
                  </a:ext>
                </a:extLst>
              </p:cNvPr>
              <p:cNvSpPr/>
              <p:nvPr/>
            </p:nvSpPr>
            <p:spPr>
              <a:xfrm>
                <a:off x="8313787" y="604911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F32D50F-2853-4299-80B5-67E0896F939A}"/>
                  </a:ext>
                </a:extLst>
              </p:cNvPr>
              <p:cNvSpPr/>
              <p:nvPr/>
            </p:nvSpPr>
            <p:spPr>
              <a:xfrm>
                <a:off x="8450388" y="741512"/>
                <a:ext cx="486452" cy="48645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C0066">
                      <a:alpha val="49804"/>
                    </a:srgbClr>
                  </a:gs>
                  <a:gs pos="0">
                    <a:srgbClr val="990033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340AD9A-5395-4BC8-8AE6-3C57A2874714}"/>
                </a:ext>
              </a:extLst>
            </p:cNvPr>
            <p:cNvCxnSpPr>
              <a:cxnSpLocks/>
              <a:stCxn id="26" idx="4"/>
              <a:endCxn id="12" idx="5"/>
            </p:cNvCxnSpPr>
            <p:nvPr/>
          </p:nvCxnSpPr>
          <p:spPr>
            <a:xfrm flipH="1">
              <a:off x="10288702" y="1385667"/>
              <a:ext cx="2" cy="21013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911A0C-EAD6-44DD-A9F2-41650FB494F0}"/>
                </a:ext>
              </a:extLst>
            </p:cNvPr>
            <p:cNvSpPr/>
            <p:nvPr/>
          </p:nvSpPr>
          <p:spPr>
            <a:xfrm>
              <a:off x="10287929" y="3490463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2D5A444-CCBE-4276-A4DE-E73B73A8A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9111" y="3451693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58B0BE-F723-40EB-80CB-CF13AEB7C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867" y="3433861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69891F-9DE0-4BC8-AA50-B1FE420C9240}"/>
              </a:ext>
            </a:extLst>
          </p:cNvPr>
          <p:cNvGrpSpPr/>
          <p:nvPr/>
        </p:nvGrpSpPr>
        <p:grpSpPr>
          <a:xfrm>
            <a:off x="5053293" y="743425"/>
            <a:ext cx="2194560" cy="4945405"/>
            <a:chOff x="5053293" y="743425"/>
            <a:chExt cx="2194560" cy="494540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7E31DA-DC39-43AC-9EA0-9AA75DA66072}"/>
                </a:ext>
              </a:extLst>
            </p:cNvPr>
            <p:cNvGrpSpPr/>
            <p:nvPr/>
          </p:nvGrpSpPr>
          <p:grpSpPr>
            <a:xfrm>
              <a:off x="5053293" y="743425"/>
              <a:ext cx="2194560" cy="4945405"/>
              <a:chOff x="5035270" y="544620"/>
              <a:chExt cx="2194560" cy="494540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98AF131-19A4-44D7-BB03-D6D7CC918295}"/>
                  </a:ext>
                </a:extLst>
              </p:cNvPr>
              <p:cNvSpPr/>
              <p:nvPr/>
            </p:nvSpPr>
            <p:spPr>
              <a:xfrm flipH="1">
                <a:off x="611447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1C62A36-BB03-49EE-BF66-BDBEA57C3A73}"/>
                  </a:ext>
                </a:extLst>
              </p:cNvPr>
              <p:cNvSpPr/>
              <p:nvPr/>
            </p:nvSpPr>
            <p:spPr>
              <a:xfrm>
                <a:off x="5035270" y="3295465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660066">
                      <a:alpha val="49804"/>
                    </a:srgbClr>
                  </a:gs>
                  <a:gs pos="0">
                    <a:srgbClr val="FF00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8BD27D-4E69-4B3E-8882-5AC53EAB5452}"/>
                  </a:ext>
                </a:extLst>
              </p:cNvPr>
              <p:cNvGrpSpPr/>
              <p:nvPr/>
            </p:nvGrpSpPr>
            <p:grpSpPr>
              <a:xfrm>
                <a:off x="5752723" y="544620"/>
                <a:ext cx="759655" cy="759655"/>
                <a:chOff x="4955179" y="604911"/>
                <a:chExt cx="759655" cy="759655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0F3F120-6FFB-41A7-93B4-52CA320BC6C9}"/>
                    </a:ext>
                  </a:extLst>
                </p:cNvPr>
                <p:cNvSpPr/>
                <p:nvPr/>
              </p:nvSpPr>
              <p:spPr>
                <a:xfrm>
                  <a:off x="4955179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83F6ACE-DC0B-486C-8FED-7786A4765D7C}"/>
                    </a:ext>
                  </a:extLst>
                </p:cNvPr>
                <p:cNvSpPr/>
                <p:nvPr/>
              </p:nvSpPr>
              <p:spPr>
                <a:xfrm>
                  <a:off x="5091780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660066">
                        <a:alpha val="49804"/>
                      </a:srgbClr>
                    </a:gs>
                    <a:gs pos="0">
                      <a:srgbClr val="FF00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80CE6E-A29B-411C-A3B8-4551426EE785}"/>
                  </a:ext>
                </a:extLst>
              </p:cNvPr>
              <p:cNvCxnSpPr>
                <a:cxnSpLocks/>
                <a:stCxn id="20" idx="4"/>
                <a:endCxn id="10" idx="5"/>
              </p:cNvCxnSpPr>
              <p:nvPr/>
            </p:nvCxnSpPr>
            <p:spPr>
              <a:xfrm flipH="1">
                <a:off x="6132550" y="1304275"/>
                <a:ext cx="1" cy="199119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C941A7-289C-4FFA-9DDC-8AD3166EA3D0}"/>
                  </a:ext>
                </a:extLst>
              </p:cNvPr>
              <p:cNvSpPr/>
              <p:nvPr/>
            </p:nvSpPr>
            <p:spPr>
              <a:xfrm>
                <a:off x="613713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096E262-B41A-49CC-9459-AE705D439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8318" y="3253006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9498C4A-685E-4B05-8C12-8EA66C7763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5074" y="3235174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C84854-CF81-4996-8164-AB0CFD55436F}"/>
                </a:ext>
              </a:extLst>
            </p:cNvPr>
            <p:cNvSpPr txBox="1"/>
            <p:nvPr/>
          </p:nvSpPr>
          <p:spPr>
            <a:xfrm>
              <a:off x="5228365" y="4032880"/>
              <a:ext cx="189631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dirty="0">
                  <a:solidFill>
                    <a:schemeClr val="bg1"/>
                  </a:solidFill>
                  <a:latin typeface="Matura MT Script Capitals" panose="03020802060602070202" pitchFamily="66" charset="0"/>
                </a:rPr>
                <a:t>Thank </a:t>
              </a:r>
              <a:r>
                <a:rPr lang="fr-FR" sz="4000" dirty="0" err="1">
                  <a:solidFill>
                    <a:schemeClr val="bg1"/>
                  </a:solidFill>
                  <a:latin typeface="Matura MT Script Capitals" panose="03020802060602070202" pitchFamily="66" charset="0"/>
                </a:rPr>
                <a:t>you</a:t>
              </a:r>
              <a:endParaRPr lang="fr-FR" sz="4000" dirty="0">
                <a:solidFill>
                  <a:schemeClr val="bg1"/>
                </a:solidFill>
                <a:latin typeface="Matura MT Script Capitals" panose="03020802060602070202" pitchFamily="66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C8ACBE-CF62-4F8A-87C1-B01246DCAA63}"/>
              </a:ext>
            </a:extLst>
          </p:cNvPr>
          <p:cNvGrpSpPr/>
          <p:nvPr/>
        </p:nvGrpSpPr>
        <p:grpSpPr>
          <a:xfrm>
            <a:off x="780540" y="771047"/>
            <a:ext cx="2194560" cy="5439787"/>
            <a:chOff x="814596" y="760911"/>
            <a:chExt cx="2194560" cy="543978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6DA79-FB1F-45A7-A935-C22EA1823E4E}"/>
                </a:ext>
              </a:extLst>
            </p:cNvPr>
            <p:cNvGrpSpPr/>
            <p:nvPr/>
          </p:nvGrpSpPr>
          <p:grpSpPr>
            <a:xfrm>
              <a:off x="814596" y="760911"/>
              <a:ext cx="2194560" cy="5439787"/>
              <a:chOff x="879118" y="604911"/>
              <a:chExt cx="2194560" cy="54397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BE0D12-557E-4EE0-9B4E-D7C738A401B1}"/>
                  </a:ext>
                </a:extLst>
              </p:cNvPr>
              <p:cNvSpPr/>
              <p:nvPr/>
            </p:nvSpPr>
            <p:spPr>
              <a:xfrm flipH="1">
                <a:off x="194719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9D1A560-E356-4702-822D-C0702984B740}"/>
                  </a:ext>
                </a:extLst>
              </p:cNvPr>
              <p:cNvSpPr/>
              <p:nvPr/>
            </p:nvSpPr>
            <p:spPr>
              <a:xfrm>
                <a:off x="879118" y="3850138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8000">
                      <a:alpha val="50000"/>
                    </a:srgbClr>
                  </a:gs>
                  <a:gs pos="0">
                    <a:srgbClr val="00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0080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2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70A2B47-8D76-405E-AF83-025422830851}"/>
                  </a:ext>
                </a:extLst>
              </p:cNvPr>
              <p:cNvGrpSpPr/>
              <p:nvPr/>
            </p:nvGrpSpPr>
            <p:grpSpPr>
              <a:xfrm>
                <a:off x="1596571" y="604911"/>
                <a:ext cx="759655" cy="759655"/>
                <a:chOff x="1611085" y="604911"/>
                <a:chExt cx="759655" cy="759655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B256EFC-C5C2-4D35-BF77-6DA2A299F92D}"/>
                    </a:ext>
                  </a:extLst>
                </p:cNvPr>
                <p:cNvSpPr/>
                <p:nvPr/>
              </p:nvSpPr>
              <p:spPr>
                <a:xfrm>
                  <a:off x="161108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49178A4-96F0-4167-AB71-8A48F76DD8B2}"/>
                    </a:ext>
                  </a:extLst>
                </p:cNvPr>
                <p:cNvSpPr/>
                <p:nvPr/>
              </p:nvSpPr>
              <p:spPr>
                <a:xfrm>
                  <a:off x="174768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8000">
                        <a:alpha val="50000"/>
                      </a:srgbClr>
                    </a:gs>
                    <a:gs pos="0">
                      <a:srgbClr val="00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0080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2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0A0698-338B-4132-8B38-558540A240FA}"/>
                  </a:ext>
                </a:extLst>
              </p:cNvPr>
              <p:cNvCxnSpPr>
                <a:cxnSpLocks/>
                <a:stCxn id="13" idx="4"/>
                <a:endCxn id="8" idx="5"/>
              </p:cNvCxnSpPr>
              <p:nvPr/>
            </p:nvCxnSpPr>
            <p:spPr>
              <a:xfrm flipH="1">
                <a:off x="1976398" y="1364566"/>
                <a:ext cx="1" cy="24855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BC9F40-C5C4-4673-98BE-D257050DD6D5}"/>
                  </a:ext>
                </a:extLst>
              </p:cNvPr>
              <p:cNvSpPr/>
              <p:nvPr/>
            </p:nvSpPr>
            <p:spPr>
              <a:xfrm>
                <a:off x="196985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6ED70DA-563E-4D85-BDD2-F7EFA2E84D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033" y="3808519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334AA4-E2B9-47E5-B6F3-76D30A4B4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789" y="3790687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91C97B-DA92-41F5-8EB8-FD043749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113" y="4116452"/>
              <a:ext cx="2155525" cy="2024319"/>
            </a:xfrm>
            <a:prstGeom prst="ellipse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8D802A-8900-4093-85AE-C5B968360B3F}"/>
              </a:ext>
            </a:extLst>
          </p:cNvPr>
          <p:cNvGrpSpPr/>
          <p:nvPr/>
        </p:nvGrpSpPr>
        <p:grpSpPr>
          <a:xfrm>
            <a:off x="2858733" y="788748"/>
            <a:ext cx="2194560" cy="4422343"/>
            <a:chOff x="2957194" y="604911"/>
            <a:chExt cx="2194560" cy="442234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FF01B3C-7948-407D-B99E-C93A08C5E730}"/>
                </a:ext>
              </a:extLst>
            </p:cNvPr>
            <p:cNvSpPr/>
            <p:nvPr/>
          </p:nvSpPr>
          <p:spPr>
            <a:xfrm flipH="1">
              <a:off x="4026889" y="2803925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EE4B28C-68B1-4871-819C-428B107B144A}"/>
                </a:ext>
              </a:extLst>
            </p:cNvPr>
            <p:cNvSpPr/>
            <p:nvPr/>
          </p:nvSpPr>
          <p:spPr>
            <a:xfrm>
              <a:off x="2957194" y="2832694"/>
              <a:ext cx="2194560" cy="2194560"/>
            </a:xfrm>
            <a:custGeom>
              <a:avLst/>
              <a:gdLst>
                <a:gd name="connsiteX0" fmla="*/ 1097280 w 2194560"/>
                <a:gd name="connsiteY0" fmla="*/ 118568 h 2194560"/>
                <a:gd name="connsiteX1" fmla="*/ 981165 w 2194560"/>
                <a:gd name="connsiteY1" fmla="*/ 234683 h 2194560"/>
                <a:gd name="connsiteX2" fmla="*/ 1097280 w 2194560"/>
                <a:gd name="connsiteY2" fmla="*/ 350798 h 2194560"/>
                <a:gd name="connsiteX3" fmla="*/ 1213395 w 2194560"/>
                <a:gd name="connsiteY3" fmla="*/ 234683 h 2194560"/>
                <a:gd name="connsiteX4" fmla="*/ 1097280 w 2194560"/>
                <a:gd name="connsiteY4" fmla="*/ 118568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18568"/>
                  </a:moveTo>
                  <a:cubicBezTo>
                    <a:pt x="1033151" y="118568"/>
                    <a:pt x="981165" y="170554"/>
                    <a:pt x="981165" y="234683"/>
                  </a:cubicBezTo>
                  <a:cubicBezTo>
                    <a:pt x="981165" y="298812"/>
                    <a:pt x="1033151" y="350798"/>
                    <a:pt x="1097280" y="350798"/>
                  </a:cubicBezTo>
                  <a:cubicBezTo>
                    <a:pt x="1161409" y="350798"/>
                    <a:pt x="1213395" y="298812"/>
                    <a:pt x="1213395" y="234683"/>
                  </a:cubicBezTo>
                  <a:cubicBezTo>
                    <a:pt x="1213395" y="170554"/>
                    <a:pt x="1161409" y="118568"/>
                    <a:pt x="1097280" y="118568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9900">
                    <a:alpha val="50000"/>
                  </a:srgbClr>
                </a:gs>
                <a:gs pos="0">
                  <a:srgbClr val="FFCC00">
                    <a:alpha val="70000"/>
                  </a:srgb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chemeClr val="bg1">
                      <a:alpha val="0"/>
                    </a:schemeClr>
                  </a:gs>
                </a:gsLst>
                <a:lin ang="18600000" scaled="0"/>
              </a:gradFill>
            </a:ln>
            <a:effectLst>
              <a:reflection blurRad="6350" stA="50000" endA="300" endPos="4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97F9E2-AA8F-474C-A370-5AC9236EBED4}"/>
                </a:ext>
              </a:extLst>
            </p:cNvPr>
            <p:cNvGrpSpPr/>
            <p:nvPr/>
          </p:nvGrpSpPr>
          <p:grpSpPr>
            <a:xfrm>
              <a:off x="3674647" y="604911"/>
              <a:ext cx="759655" cy="759655"/>
              <a:chOff x="3275875" y="604911"/>
              <a:chExt cx="759655" cy="75965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4163879-ABAA-4544-B016-BB09E5FCCEC6}"/>
                  </a:ext>
                </a:extLst>
              </p:cNvPr>
              <p:cNvSpPr/>
              <p:nvPr/>
            </p:nvSpPr>
            <p:spPr>
              <a:xfrm>
                <a:off x="3275875" y="604911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34B1B57-FB35-4E14-8B2F-DF7CC19830AA}"/>
                  </a:ext>
                </a:extLst>
              </p:cNvPr>
              <p:cNvSpPr/>
              <p:nvPr/>
            </p:nvSpPr>
            <p:spPr>
              <a:xfrm>
                <a:off x="3412476" y="741512"/>
                <a:ext cx="486452" cy="48645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9900">
                      <a:alpha val="50000"/>
                    </a:srgbClr>
                  </a:gs>
                  <a:gs pos="0">
                    <a:srgbClr val="FF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756914D-1821-44E7-81E1-CE3DDFB73C39}"/>
                </a:ext>
              </a:extLst>
            </p:cNvPr>
            <p:cNvCxnSpPr>
              <a:cxnSpLocks/>
              <a:stCxn id="17" idx="4"/>
              <a:endCxn id="9" idx="5"/>
            </p:cNvCxnSpPr>
            <p:nvPr/>
          </p:nvCxnSpPr>
          <p:spPr>
            <a:xfrm flipH="1">
              <a:off x="4054474" y="1364566"/>
              <a:ext cx="1" cy="14681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F792A8-00D2-4999-8B38-71B04C28E7C9}"/>
                </a:ext>
              </a:extLst>
            </p:cNvPr>
            <p:cNvSpPr/>
            <p:nvPr/>
          </p:nvSpPr>
          <p:spPr>
            <a:xfrm>
              <a:off x="4049549" y="2803925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1E3357-6290-4492-B2EC-314BE3D13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0731" y="2765155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9112D2-8ADF-4D34-A4CF-6E3032134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7487" y="2747323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6909540-9BFE-400B-8587-8746F869F53F}"/>
              </a:ext>
            </a:extLst>
          </p:cNvPr>
          <p:cNvSpPr txBox="1"/>
          <p:nvPr/>
        </p:nvSpPr>
        <p:spPr>
          <a:xfrm>
            <a:off x="5872900" y="41941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DBC928-BD87-4802-AFB9-79854416A958}"/>
              </a:ext>
            </a:extLst>
          </p:cNvPr>
          <p:cNvGrpSpPr/>
          <p:nvPr/>
        </p:nvGrpSpPr>
        <p:grpSpPr>
          <a:xfrm>
            <a:off x="7169962" y="818744"/>
            <a:ext cx="2194560" cy="4283056"/>
            <a:chOff x="7170672" y="819615"/>
            <a:chExt cx="2194560" cy="428305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7BE62B-2115-46DA-BEC9-7FAF09C758B3}"/>
                </a:ext>
              </a:extLst>
            </p:cNvPr>
            <p:cNvGrpSpPr/>
            <p:nvPr/>
          </p:nvGrpSpPr>
          <p:grpSpPr>
            <a:xfrm>
              <a:off x="7170672" y="819615"/>
              <a:ext cx="2194560" cy="4283056"/>
              <a:chOff x="7113346" y="604911"/>
              <a:chExt cx="2194560" cy="428305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96FA47F-50CE-4037-BC85-37BC508D4916}"/>
                  </a:ext>
                </a:extLst>
              </p:cNvPr>
              <p:cNvSpPr/>
              <p:nvPr/>
            </p:nvSpPr>
            <p:spPr>
              <a:xfrm flipH="1">
                <a:off x="8183041" y="2692938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01A764A-8F8B-45FD-B5AE-A1A57A1FB6D6}"/>
                  </a:ext>
                </a:extLst>
              </p:cNvPr>
              <p:cNvSpPr/>
              <p:nvPr/>
            </p:nvSpPr>
            <p:spPr>
              <a:xfrm>
                <a:off x="7113346" y="2693407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33CC">
                      <a:alpha val="49804"/>
                    </a:srgbClr>
                  </a:gs>
                  <a:gs pos="0">
                    <a:srgbClr val="0099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21449BE-246D-4CA3-85DE-72D0DAAAC78F}"/>
                  </a:ext>
                </a:extLst>
              </p:cNvPr>
              <p:cNvGrpSpPr/>
              <p:nvPr/>
            </p:nvGrpSpPr>
            <p:grpSpPr>
              <a:xfrm>
                <a:off x="7830799" y="604911"/>
                <a:ext cx="759655" cy="759655"/>
                <a:chOff x="6634483" y="604911"/>
                <a:chExt cx="759655" cy="75965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49BB675-28A9-40C3-85F3-AFA9FAA24F84}"/>
                    </a:ext>
                  </a:extLst>
                </p:cNvPr>
                <p:cNvSpPr/>
                <p:nvPr/>
              </p:nvSpPr>
              <p:spPr>
                <a:xfrm>
                  <a:off x="6634483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7A2499C-6923-4D4A-B894-982B7C071925}"/>
                    </a:ext>
                  </a:extLst>
                </p:cNvPr>
                <p:cNvSpPr/>
                <p:nvPr/>
              </p:nvSpPr>
              <p:spPr>
                <a:xfrm>
                  <a:off x="6771084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33CC">
                        <a:alpha val="49804"/>
                      </a:srgbClr>
                    </a:gs>
                    <a:gs pos="0">
                      <a:srgbClr val="0099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C87BAC3-B1C9-476A-A35B-B09957FD6681}"/>
                  </a:ext>
                </a:extLst>
              </p:cNvPr>
              <p:cNvCxnSpPr>
                <a:cxnSpLocks/>
                <a:stCxn id="23" idx="4"/>
                <a:endCxn id="11" idx="5"/>
              </p:cNvCxnSpPr>
              <p:nvPr/>
            </p:nvCxnSpPr>
            <p:spPr>
              <a:xfrm flipH="1">
                <a:off x="8210626" y="1364566"/>
                <a:ext cx="1" cy="13288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C67C07C-73EF-42FE-9B4C-DDAC523B09A4}"/>
                  </a:ext>
                </a:extLst>
              </p:cNvPr>
              <p:cNvSpPr/>
              <p:nvPr/>
            </p:nvSpPr>
            <p:spPr>
              <a:xfrm>
                <a:off x="8205701" y="2692938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49C6E9-13BB-4DEC-A8FE-FF8BB03B5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6883" y="2654168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7CF0419-2434-40DC-AC5D-D03D51ED2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3639" y="2636336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F1F2B5E-B9C6-4754-B555-49917807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1788" y="2951168"/>
              <a:ext cx="1594517" cy="2132729"/>
            </a:xfrm>
            <a:prstGeom prst="flowChartConnector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9C662-6C1D-422B-B7AE-5C771D8B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21</a:t>
            </a:fld>
            <a:endParaRPr lang="fr-FR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FA4A2E8-595F-45B0-BFCA-3B47D4D0C698}"/>
              </a:ext>
            </a:extLst>
          </p:cNvPr>
          <p:cNvSpPr txBox="1"/>
          <p:nvPr/>
        </p:nvSpPr>
        <p:spPr>
          <a:xfrm>
            <a:off x="3094743" y="3876068"/>
            <a:ext cx="187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Sylfaen" panose="010A0502050306030303" pitchFamily="18" charset="0"/>
              </a:rPr>
              <a:t>MOUSSA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38E2144-43DF-42FB-9BF4-E29B4F8338F2}"/>
              </a:ext>
            </a:extLst>
          </p:cNvPr>
          <p:cNvSpPr txBox="1"/>
          <p:nvPr/>
        </p:nvSpPr>
        <p:spPr>
          <a:xfrm>
            <a:off x="9307250" y="4256984"/>
            <a:ext cx="2163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Sylfaen" panose="010A0502050306030303" pitchFamily="18" charset="0"/>
              </a:rPr>
              <a:t>HANIA HACHIM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C54AEB-6269-4762-B7E5-D5A5322B54F6}"/>
              </a:ext>
            </a:extLst>
          </p:cNvPr>
          <p:cNvSpPr txBox="1"/>
          <p:nvPr/>
        </p:nvSpPr>
        <p:spPr>
          <a:xfrm>
            <a:off x="4527504" y="136740"/>
            <a:ext cx="2933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Matura MT Script Capitals" panose="03020802060602070202" pitchFamily="66" charset="0"/>
              </a:rPr>
              <a:t>We</a:t>
            </a:r>
            <a:r>
              <a:rPr lang="fr-FR" sz="3200" dirty="0">
                <a:solidFill>
                  <a:schemeClr val="bg1"/>
                </a:solidFill>
                <a:latin typeface="Matura MT Script Capitals" panose="03020802060602070202" pitchFamily="66" charset="0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Matura MT Script Capitals" panose="03020802060602070202" pitchFamily="66" charset="0"/>
              </a:rPr>
              <a:t>were</a:t>
            </a:r>
            <a:endParaRPr lang="fr-FR" sz="3200" dirty="0">
              <a:solidFill>
                <a:schemeClr val="bg1"/>
              </a:solidFill>
              <a:latin typeface="Matura MT Script Capitals" panose="0302080206060207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65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72DC68-ECD8-4A9E-B5C1-04A0E3B8D3C4}"/>
              </a:ext>
            </a:extLst>
          </p:cNvPr>
          <p:cNvSpPr/>
          <p:nvPr/>
        </p:nvSpPr>
        <p:spPr>
          <a:xfrm>
            <a:off x="902396" y="771047"/>
            <a:ext cx="10424160" cy="7596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1DC683-D8C3-47A7-A59C-BD843ECB15E7}"/>
              </a:ext>
            </a:extLst>
          </p:cNvPr>
          <p:cNvSpPr/>
          <p:nvPr/>
        </p:nvSpPr>
        <p:spPr>
          <a:xfrm>
            <a:off x="1211943" y="810567"/>
            <a:ext cx="9768114" cy="34834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07E31DA-DC39-43AC-9EA0-9AA75DA66072}"/>
              </a:ext>
            </a:extLst>
          </p:cNvPr>
          <p:cNvGrpSpPr/>
          <p:nvPr/>
        </p:nvGrpSpPr>
        <p:grpSpPr>
          <a:xfrm>
            <a:off x="5033743" y="743425"/>
            <a:ext cx="2194560" cy="4945405"/>
            <a:chOff x="5035270" y="544620"/>
            <a:chExt cx="2194560" cy="494540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8AF131-19A4-44D7-BB03-D6D7CC918295}"/>
                </a:ext>
              </a:extLst>
            </p:cNvPr>
            <p:cNvSpPr/>
            <p:nvPr/>
          </p:nvSpPr>
          <p:spPr>
            <a:xfrm flipH="1">
              <a:off x="6114476" y="3291776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62A36-BB03-49EE-BF66-BDBEA57C3A73}"/>
                </a:ext>
              </a:extLst>
            </p:cNvPr>
            <p:cNvSpPr/>
            <p:nvPr/>
          </p:nvSpPr>
          <p:spPr>
            <a:xfrm>
              <a:off x="5035270" y="3295465"/>
              <a:ext cx="2194560" cy="2194560"/>
            </a:xfrm>
            <a:custGeom>
              <a:avLst/>
              <a:gdLst>
                <a:gd name="connsiteX0" fmla="*/ 1097280 w 2194560"/>
                <a:gd name="connsiteY0" fmla="*/ 118568 h 2194560"/>
                <a:gd name="connsiteX1" fmla="*/ 981165 w 2194560"/>
                <a:gd name="connsiteY1" fmla="*/ 234683 h 2194560"/>
                <a:gd name="connsiteX2" fmla="*/ 1097280 w 2194560"/>
                <a:gd name="connsiteY2" fmla="*/ 350798 h 2194560"/>
                <a:gd name="connsiteX3" fmla="*/ 1213395 w 2194560"/>
                <a:gd name="connsiteY3" fmla="*/ 234683 h 2194560"/>
                <a:gd name="connsiteX4" fmla="*/ 1097280 w 2194560"/>
                <a:gd name="connsiteY4" fmla="*/ 118568 h 2194560"/>
                <a:gd name="connsiteX5" fmla="*/ 1097280 w 2194560"/>
                <a:gd name="connsiteY5" fmla="*/ 0 h 2194560"/>
                <a:gd name="connsiteX6" fmla="*/ 2194560 w 2194560"/>
                <a:gd name="connsiteY6" fmla="*/ 1097280 h 2194560"/>
                <a:gd name="connsiteX7" fmla="*/ 1097280 w 2194560"/>
                <a:gd name="connsiteY7" fmla="*/ 2194560 h 2194560"/>
                <a:gd name="connsiteX8" fmla="*/ 0 w 2194560"/>
                <a:gd name="connsiteY8" fmla="*/ 1097280 h 2194560"/>
                <a:gd name="connsiteX9" fmla="*/ 1097280 w 2194560"/>
                <a:gd name="connsiteY9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4560" h="2194560">
                  <a:moveTo>
                    <a:pt x="1097280" y="118568"/>
                  </a:moveTo>
                  <a:cubicBezTo>
                    <a:pt x="1033151" y="118568"/>
                    <a:pt x="981165" y="170554"/>
                    <a:pt x="981165" y="234683"/>
                  </a:cubicBezTo>
                  <a:cubicBezTo>
                    <a:pt x="981165" y="298812"/>
                    <a:pt x="1033151" y="350798"/>
                    <a:pt x="1097280" y="350798"/>
                  </a:cubicBezTo>
                  <a:cubicBezTo>
                    <a:pt x="1161409" y="350798"/>
                    <a:pt x="1213395" y="298812"/>
                    <a:pt x="1213395" y="234683"/>
                  </a:cubicBezTo>
                  <a:cubicBezTo>
                    <a:pt x="1213395" y="170554"/>
                    <a:pt x="1161409" y="118568"/>
                    <a:pt x="1097280" y="118568"/>
                  </a:cubicBezTo>
                  <a:close/>
                  <a:moveTo>
                    <a:pt x="1097280" y="0"/>
                  </a:moveTo>
                  <a:cubicBezTo>
                    <a:pt x="1703291" y="0"/>
                    <a:pt x="2194560" y="491269"/>
                    <a:pt x="2194560" y="1097280"/>
                  </a:cubicBezTo>
                  <a:cubicBezTo>
                    <a:pt x="2194560" y="1703291"/>
                    <a:pt x="1703291" y="2194560"/>
                    <a:pt x="1097280" y="2194560"/>
                  </a:cubicBezTo>
                  <a:cubicBezTo>
                    <a:pt x="491269" y="2194560"/>
                    <a:pt x="0" y="1703291"/>
                    <a:pt x="0" y="1097280"/>
                  </a:cubicBezTo>
                  <a:cubicBezTo>
                    <a:pt x="0" y="491269"/>
                    <a:pt x="491269" y="0"/>
                    <a:pt x="109728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60066">
                    <a:alpha val="49804"/>
                  </a:srgbClr>
                </a:gs>
                <a:gs pos="0">
                  <a:srgbClr val="FF00FF">
                    <a:alpha val="69804"/>
                  </a:srgbClr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chemeClr val="bg1">
                      <a:alpha val="0"/>
                    </a:schemeClr>
                  </a:gs>
                </a:gsLst>
                <a:lin ang="18600000" scaled="0"/>
              </a:gradFill>
            </a:ln>
            <a:effectLst>
              <a:reflection blurRad="6350" stA="50000" endA="300" endPos="4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C8BD27D-4E69-4B3E-8882-5AC53EAB5452}"/>
                </a:ext>
              </a:extLst>
            </p:cNvPr>
            <p:cNvGrpSpPr/>
            <p:nvPr/>
          </p:nvGrpSpPr>
          <p:grpSpPr>
            <a:xfrm>
              <a:off x="5752723" y="544620"/>
              <a:ext cx="759655" cy="759655"/>
              <a:chOff x="4955179" y="604911"/>
              <a:chExt cx="759655" cy="75965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0F3F120-6FFB-41A7-93B4-52CA320BC6C9}"/>
                  </a:ext>
                </a:extLst>
              </p:cNvPr>
              <p:cNvSpPr/>
              <p:nvPr/>
            </p:nvSpPr>
            <p:spPr>
              <a:xfrm>
                <a:off x="4955179" y="604911"/>
                <a:ext cx="759655" cy="7596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83F6ACE-DC0B-486C-8FED-7786A4765D7C}"/>
                  </a:ext>
                </a:extLst>
              </p:cNvPr>
              <p:cNvSpPr/>
              <p:nvPr/>
            </p:nvSpPr>
            <p:spPr>
              <a:xfrm>
                <a:off x="5091780" y="741512"/>
                <a:ext cx="486452" cy="48645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660066">
                      <a:alpha val="49804"/>
                    </a:srgbClr>
                  </a:gs>
                  <a:gs pos="0">
                    <a:srgbClr val="FF00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D80CE6E-A29B-411C-A3B8-4551426EE785}"/>
                </a:ext>
              </a:extLst>
            </p:cNvPr>
            <p:cNvCxnSpPr>
              <a:cxnSpLocks/>
              <a:stCxn id="20" idx="4"/>
              <a:endCxn id="10" idx="5"/>
            </p:cNvCxnSpPr>
            <p:nvPr/>
          </p:nvCxnSpPr>
          <p:spPr>
            <a:xfrm flipH="1">
              <a:off x="6132550" y="1304275"/>
              <a:ext cx="1" cy="19911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C941A7-289C-4FFA-9DDC-8AD3166EA3D0}"/>
                </a:ext>
              </a:extLst>
            </p:cNvPr>
            <p:cNvSpPr/>
            <p:nvPr/>
          </p:nvSpPr>
          <p:spPr>
            <a:xfrm>
              <a:off x="6137136" y="3291776"/>
              <a:ext cx="44023" cy="165371"/>
            </a:xfrm>
            <a:custGeom>
              <a:avLst/>
              <a:gdLst>
                <a:gd name="connsiteX0" fmla="*/ 0 w 44023"/>
                <a:gd name="connsiteY0" fmla="*/ 0 h 165371"/>
                <a:gd name="connsiteX1" fmla="*/ 43775 w 44023"/>
                <a:gd name="connsiteY1" fmla="*/ 63230 h 165371"/>
                <a:gd name="connsiteX2" fmla="*/ 14592 w 44023"/>
                <a:gd name="connsiteY2" fmla="*/ 165371 h 16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23" h="165371">
                  <a:moveTo>
                    <a:pt x="0" y="0"/>
                  </a:moveTo>
                  <a:cubicBezTo>
                    <a:pt x="20671" y="17834"/>
                    <a:pt x="41343" y="35668"/>
                    <a:pt x="43775" y="63230"/>
                  </a:cubicBezTo>
                  <a:cubicBezTo>
                    <a:pt x="46207" y="90792"/>
                    <a:pt x="30399" y="128081"/>
                    <a:pt x="14592" y="165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096E262-B41A-49CC-9459-AE705D439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8318" y="3253006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9498C4A-685E-4B05-8C12-8EA66C776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074" y="3235174"/>
              <a:ext cx="90730" cy="58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C84854-CF81-4996-8164-AB0CFD55436F}"/>
              </a:ext>
            </a:extLst>
          </p:cNvPr>
          <p:cNvSpPr txBox="1"/>
          <p:nvPr/>
        </p:nvSpPr>
        <p:spPr>
          <a:xfrm>
            <a:off x="5263361" y="4274994"/>
            <a:ext cx="1896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solidFill>
                  <a:schemeClr val="bg1"/>
                </a:solidFill>
                <a:latin typeface="Agency FB" panose="020B0503020202020204" pitchFamily="34" charset="0"/>
              </a:rPr>
              <a:t>We</a:t>
            </a:r>
            <a:r>
              <a:rPr lang="fr-FR" sz="4000" dirty="0">
                <a:solidFill>
                  <a:schemeClr val="bg1"/>
                </a:solidFill>
                <a:latin typeface="Agency FB" panose="020B0503020202020204" pitchFamily="34" charset="0"/>
              </a:rPr>
              <a:t> 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C8ACBE-CF62-4F8A-87C1-B01246DCAA63}"/>
              </a:ext>
            </a:extLst>
          </p:cNvPr>
          <p:cNvGrpSpPr/>
          <p:nvPr/>
        </p:nvGrpSpPr>
        <p:grpSpPr>
          <a:xfrm>
            <a:off x="779907" y="849212"/>
            <a:ext cx="2194560" cy="5439787"/>
            <a:chOff x="814596" y="760911"/>
            <a:chExt cx="2194560" cy="543978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6DA79-FB1F-45A7-A935-C22EA1823E4E}"/>
                </a:ext>
              </a:extLst>
            </p:cNvPr>
            <p:cNvGrpSpPr/>
            <p:nvPr/>
          </p:nvGrpSpPr>
          <p:grpSpPr>
            <a:xfrm>
              <a:off x="814596" y="760911"/>
              <a:ext cx="2194560" cy="5439787"/>
              <a:chOff x="879118" y="604911"/>
              <a:chExt cx="2194560" cy="5439787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BE0D12-557E-4EE0-9B4E-D7C738A401B1}"/>
                  </a:ext>
                </a:extLst>
              </p:cNvPr>
              <p:cNvSpPr/>
              <p:nvPr/>
            </p:nvSpPr>
            <p:spPr>
              <a:xfrm flipH="1">
                <a:off x="194719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9D1A560-E356-4702-822D-C0702984B740}"/>
                  </a:ext>
                </a:extLst>
              </p:cNvPr>
              <p:cNvSpPr/>
              <p:nvPr/>
            </p:nvSpPr>
            <p:spPr>
              <a:xfrm>
                <a:off x="879118" y="3850138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8000">
                      <a:alpha val="50000"/>
                    </a:srgbClr>
                  </a:gs>
                  <a:gs pos="0">
                    <a:srgbClr val="00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0080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2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70A2B47-8D76-405E-AF83-025422830851}"/>
                  </a:ext>
                </a:extLst>
              </p:cNvPr>
              <p:cNvGrpSpPr/>
              <p:nvPr/>
            </p:nvGrpSpPr>
            <p:grpSpPr>
              <a:xfrm>
                <a:off x="1596571" y="604911"/>
                <a:ext cx="759655" cy="759655"/>
                <a:chOff x="1611085" y="604911"/>
                <a:chExt cx="759655" cy="759655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B256EFC-C5C2-4D35-BF77-6DA2A299F92D}"/>
                    </a:ext>
                  </a:extLst>
                </p:cNvPr>
                <p:cNvSpPr/>
                <p:nvPr/>
              </p:nvSpPr>
              <p:spPr>
                <a:xfrm>
                  <a:off x="161108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49178A4-96F0-4167-AB71-8A48F76DD8B2}"/>
                    </a:ext>
                  </a:extLst>
                </p:cNvPr>
                <p:cNvSpPr/>
                <p:nvPr/>
              </p:nvSpPr>
              <p:spPr>
                <a:xfrm>
                  <a:off x="174768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8000">
                        <a:alpha val="50000"/>
                      </a:srgbClr>
                    </a:gs>
                    <a:gs pos="0">
                      <a:srgbClr val="00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0080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2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0A0698-338B-4132-8B38-558540A240FA}"/>
                  </a:ext>
                </a:extLst>
              </p:cNvPr>
              <p:cNvCxnSpPr>
                <a:cxnSpLocks/>
                <a:stCxn id="13" idx="4"/>
                <a:endCxn id="8" idx="5"/>
              </p:cNvCxnSpPr>
              <p:nvPr/>
            </p:nvCxnSpPr>
            <p:spPr>
              <a:xfrm flipH="1">
                <a:off x="1976398" y="1364566"/>
                <a:ext cx="1" cy="24855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BC9F40-C5C4-4673-98BE-D257050DD6D5}"/>
                  </a:ext>
                </a:extLst>
              </p:cNvPr>
              <p:cNvSpPr/>
              <p:nvPr/>
            </p:nvSpPr>
            <p:spPr>
              <a:xfrm>
                <a:off x="196985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6ED70DA-563E-4D85-BDD2-F7EFA2E84D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033" y="3808519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334AA4-E2B9-47E5-B6F3-76D30A4B4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789" y="3790687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91C97B-DA92-41F5-8EB8-FD043749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113" y="4116452"/>
              <a:ext cx="2155525" cy="2024319"/>
            </a:xfrm>
            <a:prstGeom prst="ellipse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6909540-9BFE-400B-8587-8746F869F53F}"/>
              </a:ext>
            </a:extLst>
          </p:cNvPr>
          <p:cNvSpPr txBox="1"/>
          <p:nvPr/>
        </p:nvSpPr>
        <p:spPr>
          <a:xfrm>
            <a:off x="5872900" y="41941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DBC928-BD87-4802-AFB9-79854416A958}"/>
              </a:ext>
            </a:extLst>
          </p:cNvPr>
          <p:cNvGrpSpPr/>
          <p:nvPr/>
        </p:nvGrpSpPr>
        <p:grpSpPr>
          <a:xfrm>
            <a:off x="7169962" y="818744"/>
            <a:ext cx="2194560" cy="4283056"/>
            <a:chOff x="7170672" y="819615"/>
            <a:chExt cx="2194560" cy="428305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7BE62B-2115-46DA-BEC9-7FAF09C758B3}"/>
                </a:ext>
              </a:extLst>
            </p:cNvPr>
            <p:cNvGrpSpPr/>
            <p:nvPr/>
          </p:nvGrpSpPr>
          <p:grpSpPr>
            <a:xfrm>
              <a:off x="7170672" y="819615"/>
              <a:ext cx="2194560" cy="4283056"/>
              <a:chOff x="7113346" y="604911"/>
              <a:chExt cx="2194560" cy="428305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96FA47F-50CE-4037-BC85-37BC508D4916}"/>
                  </a:ext>
                </a:extLst>
              </p:cNvPr>
              <p:cNvSpPr/>
              <p:nvPr/>
            </p:nvSpPr>
            <p:spPr>
              <a:xfrm flipH="1">
                <a:off x="8183041" y="2692938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01A764A-8F8B-45FD-B5AE-A1A57A1FB6D6}"/>
                  </a:ext>
                </a:extLst>
              </p:cNvPr>
              <p:cNvSpPr/>
              <p:nvPr/>
            </p:nvSpPr>
            <p:spPr>
              <a:xfrm>
                <a:off x="7113346" y="2693407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33CC">
                      <a:alpha val="49804"/>
                    </a:srgbClr>
                  </a:gs>
                  <a:gs pos="0">
                    <a:srgbClr val="0099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21449BE-246D-4CA3-85DE-72D0DAAAC78F}"/>
                  </a:ext>
                </a:extLst>
              </p:cNvPr>
              <p:cNvGrpSpPr/>
              <p:nvPr/>
            </p:nvGrpSpPr>
            <p:grpSpPr>
              <a:xfrm>
                <a:off x="7830799" y="604911"/>
                <a:ext cx="759655" cy="759655"/>
                <a:chOff x="6634483" y="604911"/>
                <a:chExt cx="759655" cy="75965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49BB675-28A9-40C3-85F3-AFA9FAA24F84}"/>
                    </a:ext>
                  </a:extLst>
                </p:cNvPr>
                <p:cNvSpPr/>
                <p:nvPr/>
              </p:nvSpPr>
              <p:spPr>
                <a:xfrm>
                  <a:off x="6634483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7A2499C-6923-4D4A-B894-982B7C071925}"/>
                    </a:ext>
                  </a:extLst>
                </p:cNvPr>
                <p:cNvSpPr/>
                <p:nvPr/>
              </p:nvSpPr>
              <p:spPr>
                <a:xfrm>
                  <a:off x="6771084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33CC">
                        <a:alpha val="49804"/>
                      </a:srgbClr>
                    </a:gs>
                    <a:gs pos="0">
                      <a:srgbClr val="0099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C87BAC3-B1C9-476A-A35B-B09957FD6681}"/>
                  </a:ext>
                </a:extLst>
              </p:cNvPr>
              <p:cNvCxnSpPr>
                <a:cxnSpLocks/>
                <a:stCxn id="23" idx="4"/>
                <a:endCxn id="11" idx="5"/>
              </p:cNvCxnSpPr>
              <p:nvPr/>
            </p:nvCxnSpPr>
            <p:spPr>
              <a:xfrm flipH="1">
                <a:off x="8210626" y="1364566"/>
                <a:ext cx="1" cy="13288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C67C07C-73EF-42FE-9B4C-DDAC523B09A4}"/>
                  </a:ext>
                </a:extLst>
              </p:cNvPr>
              <p:cNvSpPr/>
              <p:nvPr/>
            </p:nvSpPr>
            <p:spPr>
              <a:xfrm>
                <a:off x="8205701" y="2692938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49C6E9-13BB-4DEC-A8FE-FF8BB03B5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6883" y="2654168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7CF0419-2434-40DC-AC5D-D03D51ED2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3639" y="2636336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F1F2B5E-B9C6-4754-B555-49917807E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1788" y="2951168"/>
              <a:ext cx="1594517" cy="2132729"/>
            </a:xfrm>
            <a:prstGeom prst="flowChartConnector">
              <a:avLst/>
            </a:prstGeom>
          </p:spPr>
        </p:pic>
      </p:grp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586BE279-DC53-470C-AFFF-75DEF56C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3</a:t>
            </a:fld>
            <a:endParaRPr lang="fr-F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0630DB-05E9-4E06-896D-288DE6B171BB}"/>
              </a:ext>
            </a:extLst>
          </p:cNvPr>
          <p:cNvGrpSpPr/>
          <p:nvPr/>
        </p:nvGrpSpPr>
        <p:grpSpPr>
          <a:xfrm>
            <a:off x="2858078" y="788748"/>
            <a:ext cx="2194560" cy="4422343"/>
            <a:chOff x="2858733" y="788748"/>
            <a:chExt cx="2194560" cy="44223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28D802A-8900-4093-85AE-C5B968360B3F}"/>
                </a:ext>
              </a:extLst>
            </p:cNvPr>
            <p:cNvGrpSpPr/>
            <p:nvPr/>
          </p:nvGrpSpPr>
          <p:grpSpPr>
            <a:xfrm>
              <a:off x="2858733" y="788748"/>
              <a:ext cx="2194560" cy="4422343"/>
              <a:chOff x="2957194" y="604911"/>
              <a:chExt cx="2194560" cy="442234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FF01B3C-7948-407D-B99E-C93A08C5E730}"/>
                  </a:ext>
                </a:extLst>
              </p:cNvPr>
              <p:cNvSpPr/>
              <p:nvPr/>
            </p:nvSpPr>
            <p:spPr>
              <a:xfrm flipH="1">
                <a:off x="402688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EE4B28C-68B1-4871-819C-428B107B144A}"/>
                  </a:ext>
                </a:extLst>
              </p:cNvPr>
              <p:cNvSpPr/>
              <p:nvPr/>
            </p:nvSpPr>
            <p:spPr>
              <a:xfrm>
                <a:off x="2957194" y="2832694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9900">
                      <a:alpha val="50000"/>
                    </a:srgbClr>
                  </a:gs>
                  <a:gs pos="0">
                    <a:srgbClr val="FF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797F9E2-AA8F-474C-A370-5AC9236EBED4}"/>
                  </a:ext>
                </a:extLst>
              </p:cNvPr>
              <p:cNvGrpSpPr/>
              <p:nvPr/>
            </p:nvGrpSpPr>
            <p:grpSpPr>
              <a:xfrm>
                <a:off x="3674647" y="604911"/>
                <a:ext cx="759655" cy="759655"/>
                <a:chOff x="3275875" y="604911"/>
                <a:chExt cx="759655" cy="75965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4163879-ABAA-4544-B016-BB09E5FCCEC6}"/>
                    </a:ext>
                  </a:extLst>
                </p:cNvPr>
                <p:cNvSpPr/>
                <p:nvPr/>
              </p:nvSpPr>
              <p:spPr>
                <a:xfrm>
                  <a:off x="327587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34B1B57-FB35-4E14-8B2F-DF7CC19830AA}"/>
                    </a:ext>
                  </a:extLst>
                </p:cNvPr>
                <p:cNvSpPr/>
                <p:nvPr/>
              </p:nvSpPr>
              <p:spPr>
                <a:xfrm>
                  <a:off x="341247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F9900">
                        <a:alpha val="50000"/>
                      </a:srgbClr>
                    </a:gs>
                    <a:gs pos="0">
                      <a:srgbClr val="FF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756914D-1821-44E7-81E1-CE3DDFB73C39}"/>
                  </a:ext>
                </a:extLst>
              </p:cNvPr>
              <p:cNvCxnSpPr>
                <a:cxnSpLocks/>
                <a:stCxn id="17" idx="4"/>
                <a:endCxn id="9" idx="5"/>
              </p:cNvCxnSpPr>
              <p:nvPr/>
            </p:nvCxnSpPr>
            <p:spPr>
              <a:xfrm flipH="1">
                <a:off x="4054474" y="1364566"/>
                <a:ext cx="1" cy="14681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AF792A8-00D2-4999-8B38-71B04C28E7C9}"/>
                  </a:ext>
                </a:extLst>
              </p:cNvPr>
              <p:cNvSpPr/>
              <p:nvPr/>
            </p:nvSpPr>
            <p:spPr>
              <a:xfrm>
                <a:off x="404954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41E3357-6290-4492-B2EC-314BE3D13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0731" y="2765155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9112D2-8ADF-4D34-A4CF-6E3032134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7487" y="2747323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D2C1C8-B35F-41CC-9ED5-83A088DAD6D6}"/>
                </a:ext>
              </a:extLst>
            </p:cNvPr>
            <p:cNvSpPr txBox="1"/>
            <p:nvPr/>
          </p:nvSpPr>
          <p:spPr>
            <a:xfrm>
              <a:off x="3095398" y="3876068"/>
              <a:ext cx="1875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latin typeface="Sylfaen" panose="010A0502050306030303" pitchFamily="18" charset="0"/>
                </a:rPr>
                <a:t>MOUSSA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8DD21-C9D1-4AF9-8404-5052D98560A2}"/>
              </a:ext>
            </a:extLst>
          </p:cNvPr>
          <p:cNvGrpSpPr/>
          <p:nvPr/>
        </p:nvGrpSpPr>
        <p:grpSpPr>
          <a:xfrm>
            <a:off x="9249615" y="743425"/>
            <a:ext cx="2209658" cy="5055604"/>
            <a:chOff x="9249615" y="743425"/>
            <a:chExt cx="2209658" cy="505560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810CF3-A7DA-483C-A486-405F846C6EB1}"/>
                </a:ext>
              </a:extLst>
            </p:cNvPr>
            <p:cNvGrpSpPr/>
            <p:nvPr/>
          </p:nvGrpSpPr>
          <p:grpSpPr>
            <a:xfrm>
              <a:off x="9249615" y="743425"/>
              <a:ext cx="2194560" cy="5055604"/>
              <a:chOff x="9191422" y="626012"/>
              <a:chExt cx="2194560" cy="5055604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2B344A6-2902-4260-9DDC-AEEEBADD6D97}"/>
                  </a:ext>
                </a:extLst>
              </p:cNvPr>
              <p:cNvSpPr/>
              <p:nvPr/>
            </p:nvSpPr>
            <p:spPr>
              <a:xfrm flipH="1">
                <a:off x="1026526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648CAA4-AD1C-4784-989C-36088D3589AD}"/>
                  </a:ext>
                </a:extLst>
              </p:cNvPr>
              <p:cNvSpPr/>
              <p:nvPr/>
            </p:nvSpPr>
            <p:spPr>
              <a:xfrm>
                <a:off x="9191422" y="3487056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CC0066">
                      <a:alpha val="49804"/>
                    </a:srgbClr>
                  </a:gs>
                  <a:gs pos="0">
                    <a:srgbClr val="990033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0CB898-BF25-492B-B6DF-2CD4061C3A16}"/>
                  </a:ext>
                </a:extLst>
              </p:cNvPr>
              <p:cNvGrpSpPr/>
              <p:nvPr/>
            </p:nvGrpSpPr>
            <p:grpSpPr>
              <a:xfrm>
                <a:off x="9908876" y="626012"/>
                <a:ext cx="759655" cy="759655"/>
                <a:chOff x="8313787" y="604911"/>
                <a:chExt cx="759655" cy="759655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82DE631-821E-4345-B94A-439536FD63AA}"/>
                    </a:ext>
                  </a:extLst>
                </p:cNvPr>
                <p:cNvSpPr/>
                <p:nvPr/>
              </p:nvSpPr>
              <p:spPr>
                <a:xfrm>
                  <a:off x="8313787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F32D50F-2853-4299-80B5-67E0896F939A}"/>
                    </a:ext>
                  </a:extLst>
                </p:cNvPr>
                <p:cNvSpPr/>
                <p:nvPr/>
              </p:nvSpPr>
              <p:spPr>
                <a:xfrm>
                  <a:off x="8450388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CC0066">
                        <a:alpha val="49804"/>
                      </a:srgbClr>
                    </a:gs>
                    <a:gs pos="0">
                      <a:srgbClr val="990033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340AD9A-5395-4BC8-8AE6-3C57A2874714}"/>
                  </a:ext>
                </a:extLst>
              </p:cNvPr>
              <p:cNvCxnSpPr>
                <a:cxnSpLocks/>
                <a:stCxn id="26" idx="4"/>
                <a:endCxn id="12" idx="5"/>
              </p:cNvCxnSpPr>
              <p:nvPr/>
            </p:nvCxnSpPr>
            <p:spPr>
              <a:xfrm flipH="1">
                <a:off x="10288702" y="1385667"/>
                <a:ext cx="2" cy="21013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D911A0C-EAD6-44DD-A9F2-41650FB494F0}"/>
                  </a:ext>
                </a:extLst>
              </p:cNvPr>
              <p:cNvSpPr/>
              <p:nvPr/>
            </p:nvSpPr>
            <p:spPr>
              <a:xfrm>
                <a:off x="1028792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2D5A444-CCBE-4276-A4DE-E73B73A8AE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9111" y="3451693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B58B0BE-F723-40EB-80CB-CF13AEB7C3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5867" y="3433861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5898AF-8D78-487D-9BE0-3A22C81814EA}"/>
                </a:ext>
              </a:extLst>
            </p:cNvPr>
            <p:cNvSpPr txBox="1"/>
            <p:nvPr/>
          </p:nvSpPr>
          <p:spPr>
            <a:xfrm>
              <a:off x="9295751" y="4347791"/>
              <a:ext cx="21635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latin typeface="Sylfaen" panose="010A0502050306030303" pitchFamily="18" charset="0"/>
                </a:rPr>
                <a:t>HANIA HACHIM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6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2152EDEF-7C2C-4E36-BB79-985D172E8ED6}"/>
              </a:ext>
            </a:extLst>
          </p:cNvPr>
          <p:cNvGrpSpPr/>
          <p:nvPr/>
        </p:nvGrpSpPr>
        <p:grpSpPr>
          <a:xfrm>
            <a:off x="5143743" y="5367551"/>
            <a:ext cx="1430121" cy="837680"/>
            <a:chOff x="5159696" y="5035103"/>
            <a:chExt cx="1430121" cy="837680"/>
          </a:xfrm>
          <a:solidFill>
            <a:srgbClr val="FEA200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A047221-82AC-4AFE-AAD6-99037EAD53F7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ight Triangle 71">
              <a:extLst>
                <a:ext uri="{FF2B5EF4-FFF2-40B4-BE49-F238E27FC236}">
                  <a16:creationId xmlns:a16="http://schemas.microsoft.com/office/drawing/2014/main" id="{4BAD3C5B-891C-42A4-A9AA-420F2FA808E2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>
              <a:extLst>
                <a:ext uri="{FF2B5EF4-FFF2-40B4-BE49-F238E27FC236}">
                  <a16:creationId xmlns:a16="http://schemas.microsoft.com/office/drawing/2014/main" id="{8B3D66FF-AC3B-40D0-B671-7527D0C1ECEE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C77877C6-88F3-420A-B7F9-1D460072FC84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Triangle 74">
              <a:extLst>
                <a:ext uri="{FF2B5EF4-FFF2-40B4-BE49-F238E27FC236}">
                  <a16:creationId xmlns:a16="http://schemas.microsoft.com/office/drawing/2014/main" id="{3EE4156A-5F5D-4C04-AAAD-BE0D3A504EC4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ight Triangle 77">
              <a:extLst>
                <a:ext uri="{FF2B5EF4-FFF2-40B4-BE49-F238E27FC236}">
                  <a16:creationId xmlns:a16="http://schemas.microsoft.com/office/drawing/2014/main" id="{165B0295-7070-4F8C-AEC5-86E41199EF70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285DDFC-F1BC-4A7F-B018-BDCBEB2CC05E}"/>
              </a:ext>
            </a:extLst>
          </p:cNvPr>
          <p:cNvGrpSpPr/>
          <p:nvPr/>
        </p:nvGrpSpPr>
        <p:grpSpPr>
          <a:xfrm rot="4310456">
            <a:off x="5208558" y="4149581"/>
            <a:ext cx="1430121" cy="837680"/>
            <a:chOff x="5159696" y="5035103"/>
            <a:chExt cx="1430121" cy="837680"/>
          </a:xfrm>
          <a:solidFill>
            <a:srgbClr val="008CF8"/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738C02-D1BE-45E1-9EB0-46901190A94D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108F4621-0EBD-42D5-BD93-3F6CFD3D24EA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8A58849F-1DDD-49B5-B31A-415F46205CC8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83448CD9-7510-4E4F-B7E5-11E887A59786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Triangle 82">
              <a:extLst>
                <a:ext uri="{FF2B5EF4-FFF2-40B4-BE49-F238E27FC236}">
                  <a16:creationId xmlns:a16="http://schemas.microsoft.com/office/drawing/2014/main" id="{B83C25AB-1DA4-4F84-A64B-6F06FC2F5964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ight Triangle 83">
              <a:extLst>
                <a:ext uri="{FF2B5EF4-FFF2-40B4-BE49-F238E27FC236}">
                  <a16:creationId xmlns:a16="http://schemas.microsoft.com/office/drawing/2014/main" id="{76EA01B0-CE9D-4EB3-B2F5-DF2C1380FB5C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81E0C08-3584-4690-BAAF-69F077C8693E}"/>
              </a:ext>
            </a:extLst>
          </p:cNvPr>
          <p:cNvGrpSpPr/>
          <p:nvPr/>
        </p:nvGrpSpPr>
        <p:grpSpPr>
          <a:xfrm rot="218524">
            <a:off x="5213890" y="2963484"/>
            <a:ext cx="1430121" cy="837680"/>
            <a:chOff x="5159696" y="5035103"/>
            <a:chExt cx="1430121" cy="837680"/>
          </a:xfrm>
          <a:solidFill>
            <a:srgbClr val="FE23AB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77626F1-0BF4-4A28-A956-9B37AF4341D5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ight Triangle 86">
              <a:extLst>
                <a:ext uri="{FF2B5EF4-FFF2-40B4-BE49-F238E27FC236}">
                  <a16:creationId xmlns:a16="http://schemas.microsoft.com/office/drawing/2014/main" id="{B7069837-630C-4E11-A163-42C0E5CDFECB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Triangle 87">
              <a:extLst>
                <a:ext uri="{FF2B5EF4-FFF2-40B4-BE49-F238E27FC236}">
                  <a16:creationId xmlns:a16="http://schemas.microsoft.com/office/drawing/2014/main" id="{208E0B31-DB8E-4479-883F-AC5A29A1163C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>
              <a:extLst>
                <a:ext uri="{FF2B5EF4-FFF2-40B4-BE49-F238E27FC236}">
                  <a16:creationId xmlns:a16="http://schemas.microsoft.com/office/drawing/2014/main" id="{C3FCE464-431A-403C-A6DE-16D46E5C4AA7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id="{0FF5469E-38AC-4072-A510-46CB7DDBDF64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id="{1E8008A7-7138-4A15-BB8A-E624A7D84BD9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A68D443-E0AD-47C5-8E1E-2ECFC17DA090}"/>
              </a:ext>
            </a:extLst>
          </p:cNvPr>
          <p:cNvGrpSpPr/>
          <p:nvPr/>
        </p:nvGrpSpPr>
        <p:grpSpPr>
          <a:xfrm rot="4310456">
            <a:off x="5228373" y="1957266"/>
            <a:ext cx="1430121" cy="837680"/>
            <a:chOff x="5159696" y="5035103"/>
            <a:chExt cx="1430121" cy="837680"/>
          </a:xfrm>
          <a:solidFill>
            <a:srgbClr val="00C897"/>
          </a:solidFill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58E7A97-2B79-4CCD-8E33-AA8C2252719F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61DEF37D-5AD9-43BA-AED3-621C50CF48C9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Triangle 94">
              <a:extLst>
                <a:ext uri="{FF2B5EF4-FFF2-40B4-BE49-F238E27FC236}">
                  <a16:creationId xmlns:a16="http://schemas.microsoft.com/office/drawing/2014/main" id="{F99DDA40-CB43-4EE0-8225-DCC98F000753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Triangle 95">
              <a:extLst>
                <a:ext uri="{FF2B5EF4-FFF2-40B4-BE49-F238E27FC236}">
                  <a16:creationId xmlns:a16="http://schemas.microsoft.com/office/drawing/2014/main" id="{ACE40E92-7A61-4BA9-A888-95F88FD51D41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ight Triangle 96">
              <a:extLst>
                <a:ext uri="{FF2B5EF4-FFF2-40B4-BE49-F238E27FC236}">
                  <a16:creationId xmlns:a16="http://schemas.microsoft.com/office/drawing/2014/main" id="{6EDBC201-560C-4A32-9D0F-FA785AF71833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Triangle 97">
              <a:extLst>
                <a:ext uri="{FF2B5EF4-FFF2-40B4-BE49-F238E27FC236}">
                  <a16:creationId xmlns:a16="http://schemas.microsoft.com/office/drawing/2014/main" id="{6819941D-D698-4418-99F3-0B8CAD7F37B8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6398241-7B5B-4042-9A2C-F1FBA34AFB46}"/>
              </a:ext>
            </a:extLst>
          </p:cNvPr>
          <p:cNvGrpSpPr/>
          <p:nvPr/>
        </p:nvGrpSpPr>
        <p:grpSpPr>
          <a:xfrm rot="218524">
            <a:off x="5205059" y="782696"/>
            <a:ext cx="1430121" cy="837680"/>
            <a:chOff x="5159696" y="5035103"/>
            <a:chExt cx="1430121" cy="837680"/>
          </a:xfrm>
          <a:solidFill>
            <a:srgbClr val="9EE227"/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A7647F0-F379-4BDB-B865-1E007B94CBAA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ight Triangle 107">
              <a:extLst>
                <a:ext uri="{FF2B5EF4-FFF2-40B4-BE49-F238E27FC236}">
                  <a16:creationId xmlns:a16="http://schemas.microsoft.com/office/drawing/2014/main" id="{B01F3BDC-E765-4471-901E-C5F809C2F9D3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ight Triangle 108">
              <a:extLst>
                <a:ext uri="{FF2B5EF4-FFF2-40B4-BE49-F238E27FC236}">
                  <a16:creationId xmlns:a16="http://schemas.microsoft.com/office/drawing/2014/main" id="{3B1ADB11-5CD6-4EC2-95AD-97F90CADEAFD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ight Triangle 109">
              <a:extLst>
                <a:ext uri="{FF2B5EF4-FFF2-40B4-BE49-F238E27FC236}">
                  <a16:creationId xmlns:a16="http://schemas.microsoft.com/office/drawing/2014/main" id="{DA3B84F8-E475-4D2A-B139-6669C61C13DA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ight Triangle 110">
              <a:extLst>
                <a:ext uri="{FF2B5EF4-FFF2-40B4-BE49-F238E27FC236}">
                  <a16:creationId xmlns:a16="http://schemas.microsoft.com/office/drawing/2014/main" id="{7B9C2A8D-C986-40CA-B9B5-26D25023D90C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Triangle 111">
              <a:extLst>
                <a:ext uri="{FF2B5EF4-FFF2-40B4-BE49-F238E27FC236}">
                  <a16:creationId xmlns:a16="http://schemas.microsoft.com/office/drawing/2014/main" id="{9A99B125-5A02-436D-991D-4EEEAFFC4CCB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24E6C4-AAC5-40C9-B2AA-28C2BBCD57F6}"/>
              </a:ext>
            </a:extLst>
          </p:cNvPr>
          <p:cNvGrpSpPr/>
          <p:nvPr/>
        </p:nvGrpSpPr>
        <p:grpSpPr>
          <a:xfrm>
            <a:off x="1518157" y="5038857"/>
            <a:ext cx="3847232" cy="1389339"/>
            <a:chOff x="1524000" y="5045961"/>
            <a:chExt cx="3847232" cy="138933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383E08E-8B38-48F3-9716-0DE34A247826}"/>
                </a:ext>
              </a:extLst>
            </p:cNvPr>
            <p:cNvSpPr/>
            <p:nvPr/>
          </p:nvSpPr>
          <p:spPr>
            <a:xfrm rot="429712">
              <a:off x="1639303" y="5045961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73C5CB0-00C9-448D-A826-1821484B6735}"/>
                </a:ext>
              </a:extLst>
            </p:cNvPr>
            <p:cNvSpPr/>
            <p:nvPr/>
          </p:nvSpPr>
          <p:spPr>
            <a:xfrm>
              <a:off x="1524000" y="5178420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96FBD9-28D8-4FB4-8850-F2672AC77D40}"/>
                </a:ext>
              </a:extLst>
            </p:cNvPr>
            <p:cNvSpPr/>
            <p:nvPr/>
          </p:nvSpPr>
          <p:spPr>
            <a:xfrm>
              <a:off x="4114351" y="5178420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FFCC00"/>
                </a:gs>
                <a:gs pos="100000">
                  <a:srgbClr val="FF99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8B686B5-6A6F-4A64-BD94-B53C57F1A773}"/>
                </a:ext>
              </a:extLst>
            </p:cNvPr>
            <p:cNvSpPr/>
            <p:nvPr/>
          </p:nvSpPr>
          <p:spPr>
            <a:xfrm>
              <a:off x="4275376" y="5339445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518501-C55B-4ABD-99FC-C1E7B03D1EB8}"/>
                </a:ext>
              </a:extLst>
            </p:cNvPr>
            <p:cNvSpPr txBox="1"/>
            <p:nvPr/>
          </p:nvSpPr>
          <p:spPr>
            <a:xfrm>
              <a:off x="4285118" y="5400129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0260CF-3CD0-4E6F-8FBC-930D78E31066}"/>
                </a:ext>
              </a:extLst>
            </p:cNvPr>
            <p:cNvSpPr txBox="1"/>
            <p:nvPr/>
          </p:nvSpPr>
          <p:spPr>
            <a:xfrm>
              <a:off x="4336391" y="5627944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9900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0B03E7-0CD3-449F-84C9-1D7D59D3E1FE}"/>
                </a:ext>
              </a:extLst>
            </p:cNvPr>
            <p:cNvSpPr txBox="1"/>
            <p:nvPr/>
          </p:nvSpPr>
          <p:spPr>
            <a:xfrm>
              <a:off x="1647677" y="5421005"/>
              <a:ext cx="20795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9900"/>
                  </a:solidFill>
                  <a:latin typeface="Palatino Linotype" panose="02040502050505030304" pitchFamily="18" charset="0"/>
                </a:rPr>
                <a:t>POURQUOI </a:t>
              </a:r>
              <a:br>
                <a:rPr lang="en-US" sz="2400" b="1" dirty="0">
                  <a:solidFill>
                    <a:srgbClr val="FF9900"/>
                  </a:solidFill>
                  <a:latin typeface="Palatino Linotype" panose="02040502050505030304" pitchFamily="18" charset="0"/>
                </a:rPr>
              </a:br>
              <a:r>
                <a:rPr lang="en-US" sz="2400" b="1" dirty="0">
                  <a:solidFill>
                    <a:srgbClr val="FF9900"/>
                  </a:solidFill>
                  <a:latin typeface="Palatino Linotype" panose="02040502050505030304" pitchFamily="18" charset="0"/>
                </a:rPr>
                <a:t>R Shiny?</a:t>
              </a:r>
            </a:p>
          </p:txBody>
        </p:sp>
        <p:pic>
          <p:nvPicPr>
            <p:cNvPr id="11" name="Graphic 10" descr="Bullseye">
              <a:extLst>
                <a:ext uri="{FF2B5EF4-FFF2-40B4-BE49-F238E27FC236}">
                  <a16:creationId xmlns:a16="http://schemas.microsoft.com/office/drawing/2014/main" id="{15802A86-9120-4041-9861-9C8C3CB5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87576" y="5707906"/>
              <a:ext cx="365760" cy="36576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C51F3C-9096-4151-B08A-FA5DE5290551}"/>
              </a:ext>
            </a:extLst>
          </p:cNvPr>
          <p:cNvGrpSpPr/>
          <p:nvPr/>
        </p:nvGrpSpPr>
        <p:grpSpPr>
          <a:xfrm>
            <a:off x="6206691" y="107308"/>
            <a:ext cx="3847232" cy="1374544"/>
            <a:chOff x="6206691" y="107308"/>
            <a:chExt cx="3847232" cy="1374544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7A2AAC5-FF69-479A-A6C8-3B3462789F30}"/>
                </a:ext>
              </a:extLst>
            </p:cNvPr>
            <p:cNvSpPr/>
            <p:nvPr/>
          </p:nvSpPr>
          <p:spPr>
            <a:xfrm rot="21164160">
              <a:off x="6836015" y="107308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2C30B56-F8E2-4021-B009-1442F0D26534}"/>
                </a:ext>
              </a:extLst>
            </p:cNvPr>
            <p:cNvSpPr/>
            <p:nvPr/>
          </p:nvSpPr>
          <p:spPr>
            <a:xfrm>
              <a:off x="6206691" y="224972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FE399A1-1E70-44C3-B767-EC3B6726DF65}"/>
                </a:ext>
              </a:extLst>
            </p:cNvPr>
            <p:cNvSpPr/>
            <p:nvPr/>
          </p:nvSpPr>
          <p:spPr>
            <a:xfrm>
              <a:off x="6242527" y="224972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FF5050"/>
                </a:gs>
                <a:gs pos="100000">
                  <a:srgbClr val="CC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55507F8B-4C2A-4C5D-B522-8565957F4A9A}"/>
                </a:ext>
              </a:extLst>
            </p:cNvPr>
            <p:cNvSpPr/>
            <p:nvPr/>
          </p:nvSpPr>
          <p:spPr>
            <a:xfrm>
              <a:off x="6403552" y="385997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04C338-B3F2-4383-A5DD-457C9F888AAA}"/>
                </a:ext>
              </a:extLst>
            </p:cNvPr>
            <p:cNvSpPr txBox="1"/>
            <p:nvPr/>
          </p:nvSpPr>
          <p:spPr>
            <a:xfrm>
              <a:off x="6413294" y="446681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966677-4346-4D95-822F-C4DE9A8500BA}"/>
                </a:ext>
              </a:extLst>
            </p:cNvPr>
            <p:cNvSpPr txBox="1"/>
            <p:nvPr/>
          </p:nvSpPr>
          <p:spPr>
            <a:xfrm>
              <a:off x="6464567" y="674496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5050"/>
                  </a:solidFill>
                  <a:latin typeface="Century Gothic" panose="020B0502020202020204" pitchFamily="34" charset="0"/>
                </a:rPr>
                <a:t>06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D12FDB9-0542-47C7-ABA0-B04664F4F5C3}"/>
                </a:ext>
              </a:extLst>
            </p:cNvPr>
            <p:cNvSpPr txBox="1"/>
            <p:nvPr/>
          </p:nvSpPr>
          <p:spPr>
            <a:xfrm>
              <a:off x="7689440" y="429038"/>
              <a:ext cx="222268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5050"/>
                  </a:solidFill>
                  <a:latin typeface="Palatino Linotype" panose="02040502050505030304" pitchFamily="18" charset="0"/>
                </a:rPr>
                <a:t>PUBLICATION </a:t>
              </a:r>
            </a:p>
            <a:p>
              <a:pPr algn="ctr"/>
              <a:r>
                <a:rPr lang="en-US" sz="1600" b="1" dirty="0" err="1">
                  <a:solidFill>
                    <a:srgbClr val="FF5050"/>
                  </a:solidFill>
                  <a:latin typeface="Palatino Linotype" panose="02040502050505030304" pitchFamily="18" charset="0"/>
                </a:rPr>
                <a:t>d’une</a:t>
              </a:r>
              <a:r>
                <a:rPr lang="en-US" sz="1600" b="1" dirty="0">
                  <a:solidFill>
                    <a:srgbClr val="FF5050"/>
                  </a:solidFill>
                  <a:latin typeface="Palatino Linotype" panose="02040502050505030304" pitchFamily="18" charset="0"/>
                </a:rPr>
                <a:t> application Shiny</a:t>
              </a:r>
            </a:p>
          </p:txBody>
        </p:sp>
        <p:pic>
          <p:nvPicPr>
            <p:cNvPr id="4" name="Graphic 3" descr="Pie chart">
              <a:extLst>
                <a:ext uri="{FF2B5EF4-FFF2-40B4-BE49-F238E27FC236}">
                  <a16:creationId xmlns:a16="http://schemas.microsoft.com/office/drawing/2014/main" id="{868CC3A8-0719-497B-955D-D67E77ADD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2016" y="674496"/>
              <a:ext cx="365760" cy="36576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E49F43-3A50-49D6-8DCF-0321683B4B15}"/>
              </a:ext>
            </a:extLst>
          </p:cNvPr>
          <p:cNvGrpSpPr/>
          <p:nvPr/>
        </p:nvGrpSpPr>
        <p:grpSpPr>
          <a:xfrm>
            <a:off x="1342617" y="1225779"/>
            <a:ext cx="4051071" cy="1395722"/>
            <a:chOff x="1342617" y="1228086"/>
            <a:chExt cx="4051071" cy="1395722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00C9D56-18D1-4C26-9E8E-724BCF82CFF9}"/>
                </a:ext>
              </a:extLst>
            </p:cNvPr>
            <p:cNvSpPr/>
            <p:nvPr/>
          </p:nvSpPr>
          <p:spPr>
            <a:xfrm rot="429712">
              <a:off x="1639303" y="1228086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DF59B71-8F84-40A0-94DC-84DD2C558A68}"/>
                </a:ext>
              </a:extLst>
            </p:cNvPr>
            <p:cNvSpPr/>
            <p:nvPr/>
          </p:nvSpPr>
          <p:spPr>
            <a:xfrm>
              <a:off x="1546456" y="1366928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9F59E8D-C558-41D3-A7A2-4405783F043D}"/>
                </a:ext>
              </a:extLst>
            </p:cNvPr>
            <p:cNvSpPr/>
            <p:nvPr/>
          </p:nvSpPr>
          <p:spPr>
            <a:xfrm>
              <a:off x="4136807" y="1366928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CCFF33"/>
                </a:gs>
                <a:gs pos="100000">
                  <a:srgbClr val="008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8023591-A286-454C-A314-6733EF776E25}"/>
                </a:ext>
              </a:extLst>
            </p:cNvPr>
            <p:cNvSpPr/>
            <p:nvPr/>
          </p:nvSpPr>
          <p:spPr>
            <a:xfrm>
              <a:off x="4297832" y="1527953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71D003-639E-4953-9AA1-F041155C4997}"/>
                </a:ext>
              </a:extLst>
            </p:cNvPr>
            <p:cNvSpPr txBox="1"/>
            <p:nvPr/>
          </p:nvSpPr>
          <p:spPr>
            <a:xfrm>
              <a:off x="4307574" y="1588637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23E3E9-1291-44AC-A785-86FC3D0B22A8}"/>
                </a:ext>
              </a:extLst>
            </p:cNvPr>
            <p:cNvSpPr txBox="1"/>
            <p:nvPr/>
          </p:nvSpPr>
          <p:spPr>
            <a:xfrm>
              <a:off x="4358847" y="1816452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8000"/>
                  </a:solidFill>
                  <a:latin typeface="Century Gothic" panose="020B0502020202020204" pitchFamily="34" charset="0"/>
                </a:rPr>
                <a:t>05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275947-8728-47AD-9556-9A062B597CD7}"/>
                </a:ext>
              </a:extLst>
            </p:cNvPr>
            <p:cNvSpPr txBox="1"/>
            <p:nvPr/>
          </p:nvSpPr>
          <p:spPr>
            <a:xfrm>
              <a:off x="1342617" y="1618713"/>
              <a:ext cx="27475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8000"/>
                  </a:solidFill>
                  <a:latin typeface="Palatino Linotype" panose="02040502050505030304" pitchFamily="18" charset="0"/>
                </a:rPr>
                <a:t>SHINY</a:t>
              </a:r>
            </a:p>
            <a:p>
              <a:pPr algn="ctr"/>
              <a:r>
                <a:rPr lang="en-US" sz="2400" b="1" dirty="0">
                  <a:solidFill>
                    <a:srgbClr val="008000"/>
                  </a:solidFill>
                  <a:latin typeface="Palatino Linotype" panose="02040502050505030304" pitchFamily="18" charset="0"/>
                </a:rPr>
                <a:t>DASHBOARD</a:t>
              </a:r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C476777B-AF55-4CB0-806E-84DA19E0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17093" y="1896252"/>
              <a:ext cx="365760" cy="36576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D6D64-672D-4EBE-9F9F-F7C90DEAE2D4}"/>
              </a:ext>
            </a:extLst>
          </p:cNvPr>
          <p:cNvGrpSpPr/>
          <p:nvPr/>
        </p:nvGrpSpPr>
        <p:grpSpPr>
          <a:xfrm>
            <a:off x="6232543" y="2144676"/>
            <a:ext cx="3847232" cy="1430411"/>
            <a:chOff x="6232543" y="2144676"/>
            <a:chExt cx="3847232" cy="1430411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57A53A1-0044-4B09-AEDE-31879FF5B15D}"/>
                </a:ext>
              </a:extLst>
            </p:cNvPr>
            <p:cNvSpPr/>
            <p:nvPr/>
          </p:nvSpPr>
          <p:spPr>
            <a:xfrm rot="21164160">
              <a:off x="6823073" y="2144676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962BC0E-C21C-4A24-9037-A1300FBB7696}"/>
                </a:ext>
              </a:extLst>
            </p:cNvPr>
            <p:cNvSpPr/>
            <p:nvPr/>
          </p:nvSpPr>
          <p:spPr>
            <a:xfrm>
              <a:off x="6232543" y="2318207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5C3396E-5C6B-41B6-848C-159F44D50BC7}"/>
                </a:ext>
              </a:extLst>
            </p:cNvPr>
            <p:cNvSpPr/>
            <p:nvPr/>
          </p:nvSpPr>
          <p:spPr>
            <a:xfrm>
              <a:off x="6268379" y="2318207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666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147959C-BDC8-4B06-B485-BF60B7D0F277}"/>
                </a:ext>
              </a:extLst>
            </p:cNvPr>
            <p:cNvSpPr/>
            <p:nvPr/>
          </p:nvSpPr>
          <p:spPr>
            <a:xfrm>
              <a:off x="6429404" y="2479232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27524A-60F0-4D46-980C-4576232E4C45}"/>
                </a:ext>
              </a:extLst>
            </p:cNvPr>
            <p:cNvSpPr txBox="1"/>
            <p:nvPr/>
          </p:nvSpPr>
          <p:spPr>
            <a:xfrm>
              <a:off x="6439146" y="2539916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1DBE2E-809B-4613-BF53-21A5A8EBEF8C}"/>
                </a:ext>
              </a:extLst>
            </p:cNvPr>
            <p:cNvSpPr txBox="1"/>
            <p:nvPr/>
          </p:nvSpPr>
          <p:spPr>
            <a:xfrm>
              <a:off x="6490419" y="2767731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6666"/>
                  </a:solidFill>
                  <a:latin typeface="Century Gothic" panose="020B0502020202020204" pitchFamily="34" charset="0"/>
                </a:rPr>
                <a:t>04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D4BDBF-2D72-402B-B8C5-F6348F9E4232}"/>
                </a:ext>
              </a:extLst>
            </p:cNvPr>
            <p:cNvSpPr txBox="1"/>
            <p:nvPr/>
          </p:nvSpPr>
          <p:spPr>
            <a:xfrm>
              <a:off x="7941391" y="2443634"/>
              <a:ext cx="19868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6666"/>
                  </a:solidFill>
                  <a:latin typeface="Palatino Linotype" panose="02040502050505030304" pitchFamily="18" charset="0"/>
                </a:rPr>
                <a:t>AMÉLIORATION DE L’APPARENCE  </a:t>
              </a:r>
              <a:r>
                <a:rPr lang="en-US" sz="1400" b="1" dirty="0" err="1">
                  <a:solidFill>
                    <a:srgbClr val="006666"/>
                  </a:solidFill>
                  <a:latin typeface="Palatino Linotype" panose="02040502050505030304" pitchFamily="18" charset="0"/>
                </a:rPr>
                <a:t>d’une</a:t>
              </a:r>
              <a:r>
                <a:rPr lang="en-US" sz="1400" b="1" dirty="0">
                  <a:solidFill>
                    <a:srgbClr val="006666"/>
                  </a:solidFill>
                  <a:latin typeface="Palatino Linotype" panose="02040502050505030304" pitchFamily="18" charset="0"/>
                </a:rPr>
                <a:t> application shiny</a:t>
              </a:r>
            </a:p>
          </p:txBody>
        </p:sp>
        <p:pic>
          <p:nvPicPr>
            <p:cNvPr id="71" name="Graphic 70" descr="Head with gears">
              <a:extLst>
                <a:ext uri="{FF2B5EF4-FFF2-40B4-BE49-F238E27FC236}">
                  <a16:creationId xmlns:a16="http://schemas.microsoft.com/office/drawing/2014/main" id="{B1DC9FDE-A3FE-41EE-B3FA-E9B4B68F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69139" y="2832780"/>
              <a:ext cx="365760" cy="3657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1F97FD-7E50-41F6-94D6-47EE1E3AB293}"/>
              </a:ext>
            </a:extLst>
          </p:cNvPr>
          <p:cNvGrpSpPr/>
          <p:nvPr/>
        </p:nvGrpSpPr>
        <p:grpSpPr>
          <a:xfrm>
            <a:off x="1546456" y="3121698"/>
            <a:ext cx="3847232" cy="1407856"/>
            <a:chOff x="1546456" y="3121698"/>
            <a:chExt cx="3847232" cy="140785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7FB4E2C-E97C-4AD0-8E29-D6AF35E5FAE3}"/>
                </a:ext>
              </a:extLst>
            </p:cNvPr>
            <p:cNvSpPr/>
            <p:nvPr/>
          </p:nvSpPr>
          <p:spPr>
            <a:xfrm rot="429712">
              <a:off x="1639303" y="3121698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412E983-9871-4A99-8541-B41C31563BE9}"/>
                </a:ext>
              </a:extLst>
            </p:cNvPr>
            <p:cNvSpPr/>
            <p:nvPr/>
          </p:nvSpPr>
          <p:spPr>
            <a:xfrm>
              <a:off x="1546456" y="3272674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7CC332A-E19C-410A-B06F-C2D540ABF0F9}"/>
                </a:ext>
              </a:extLst>
            </p:cNvPr>
            <p:cNvSpPr/>
            <p:nvPr/>
          </p:nvSpPr>
          <p:spPr>
            <a:xfrm>
              <a:off x="4136807" y="3272674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FF33CC"/>
                </a:gs>
                <a:gs pos="100000">
                  <a:srgbClr val="FF006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FE83A19-FF44-4F45-BB27-9C6E604D4C35}"/>
                </a:ext>
              </a:extLst>
            </p:cNvPr>
            <p:cNvSpPr/>
            <p:nvPr/>
          </p:nvSpPr>
          <p:spPr>
            <a:xfrm>
              <a:off x="4297832" y="3433699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B74812-A39A-4698-94F3-097184D3F798}"/>
                </a:ext>
              </a:extLst>
            </p:cNvPr>
            <p:cNvSpPr txBox="1"/>
            <p:nvPr/>
          </p:nvSpPr>
          <p:spPr>
            <a:xfrm>
              <a:off x="4307574" y="3494383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E8524D-8D49-4749-848A-B0A9E608F5D2}"/>
                </a:ext>
              </a:extLst>
            </p:cNvPr>
            <p:cNvSpPr txBox="1"/>
            <p:nvPr/>
          </p:nvSpPr>
          <p:spPr>
            <a:xfrm>
              <a:off x="4358847" y="3722198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2AB9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EC6D87-5C43-4ABA-AE8C-36805B7F44D5}"/>
                </a:ext>
              </a:extLst>
            </p:cNvPr>
            <p:cNvSpPr txBox="1"/>
            <p:nvPr/>
          </p:nvSpPr>
          <p:spPr>
            <a:xfrm>
              <a:off x="1579163" y="3495769"/>
              <a:ext cx="236422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2AB9"/>
                  </a:solidFill>
                  <a:latin typeface="Palatino Linotype" panose="02040502050505030304" pitchFamily="18" charset="0"/>
                </a:rPr>
                <a:t>STRUCTURATION</a:t>
              </a:r>
              <a:r>
                <a:rPr lang="en-US" sz="1600" b="1" dirty="0">
                  <a:solidFill>
                    <a:srgbClr val="FF2AB9"/>
                  </a:solidFill>
                  <a:latin typeface="Palatino Linotype" panose="02040502050505030304" pitchFamily="18" charset="0"/>
                </a:rPr>
                <a:t> </a:t>
              </a:r>
              <a:r>
                <a:rPr lang="en-US" sz="1600" b="1" dirty="0" err="1">
                  <a:solidFill>
                    <a:srgbClr val="FF2AB9"/>
                  </a:solidFill>
                  <a:latin typeface="Palatino Linotype" panose="02040502050505030304" pitchFamily="18" charset="0"/>
                </a:rPr>
                <a:t>d’une</a:t>
              </a:r>
              <a:r>
                <a:rPr lang="en-US" sz="1600" b="1" dirty="0">
                  <a:solidFill>
                    <a:srgbClr val="FF2AB9"/>
                  </a:solidFill>
                  <a:latin typeface="Palatino Linotype" panose="02040502050505030304" pitchFamily="18" charset="0"/>
                </a:rPr>
                <a:t> application shiny</a:t>
              </a:r>
            </a:p>
          </p:txBody>
        </p:sp>
        <p:pic>
          <p:nvPicPr>
            <p:cNvPr id="128" name="Graphic 127" descr="Bank">
              <a:extLst>
                <a:ext uri="{FF2B5EF4-FFF2-40B4-BE49-F238E27FC236}">
                  <a16:creationId xmlns:a16="http://schemas.microsoft.com/office/drawing/2014/main" id="{6B6CF4D0-4178-4CB0-8C36-200B9F42A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96313" y="3746045"/>
              <a:ext cx="365760" cy="36576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11485D-E666-4762-8FE5-29DC2DB8E5EE}"/>
              </a:ext>
            </a:extLst>
          </p:cNvPr>
          <p:cNvGrpSpPr/>
          <p:nvPr/>
        </p:nvGrpSpPr>
        <p:grpSpPr>
          <a:xfrm>
            <a:off x="6216544" y="4196425"/>
            <a:ext cx="3847232" cy="1480221"/>
            <a:chOff x="6216544" y="4196425"/>
            <a:chExt cx="3847232" cy="1480221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2634514-9190-4B04-B669-4874F79A0BC9}"/>
                </a:ext>
              </a:extLst>
            </p:cNvPr>
            <p:cNvSpPr/>
            <p:nvPr/>
          </p:nvSpPr>
          <p:spPr>
            <a:xfrm rot="21164160">
              <a:off x="6798549" y="4196425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B61648A-9927-4F33-A3D8-9BCF323A3E50}"/>
                </a:ext>
              </a:extLst>
            </p:cNvPr>
            <p:cNvSpPr/>
            <p:nvPr/>
          </p:nvSpPr>
          <p:spPr>
            <a:xfrm>
              <a:off x="6216544" y="4419766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E2B9244-B060-49E3-BFBF-5054353E6E17}"/>
                </a:ext>
              </a:extLst>
            </p:cNvPr>
            <p:cNvSpPr/>
            <p:nvPr/>
          </p:nvSpPr>
          <p:spPr>
            <a:xfrm>
              <a:off x="6232543" y="4411442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63F0F05-4353-4A60-87B1-A53FAD941621}"/>
                </a:ext>
              </a:extLst>
            </p:cNvPr>
            <p:cNvSpPr/>
            <p:nvPr/>
          </p:nvSpPr>
          <p:spPr>
            <a:xfrm>
              <a:off x="6393568" y="4572467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18754E-AC1D-4730-AC50-31DD842F521B}"/>
                </a:ext>
              </a:extLst>
            </p:cNvPr>
            <p:cNvSpPr txBox="1"/>
            <p:nvPr/>
          </p:nvSpPr>
          <p:spPr>
            <a:xfrm>
              <a:off x="6403310" y="4633151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8F4C11-499E-479B-BC9D-951339A6A76A}"/>
                </a:ext>
              </a:extLst>
            </p:cNvPr>
            <p:cNvSpPr txBox="1"/>
            <p:nvPr/>
          </p:nvSpPr>
          <p:spPr>
            <a:xfrm>
              <a:off x="6454583" y="4860966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33CC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EFD0F0-0E6E-40A0-9CA1-B4603886E88E}"/>
                </a:ext>
              </a:extLst>
            </p:cNvPr>
            <p:cNvSpPr txBox="1"/>
            <p:nvPr/>
          </p:nvSpPr>
          <p:spPr>
            <a:xfrm>
              <a:off x="7601854" y="4582614"/>
              <a:ext cx="24545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3CC"/>
                  </a:solidFill>
                  <a:latin typeface="Palatino Linotype" panose="02040502050505030304" pitchFamily="18" charset="0"/>
                </a:rPr>
                <a:t>GENERALITES </a:t>
              </a:r>
            </a:p>
            <a:p>
              <a:pPr algn="ctr"/>
              <a:r>
                <a:rPr lang="en-US" sz="2400" b="1" dirty="0">
                  <a:solidFill>
                    <a:srgbClr val="0033CC"/>
                  </a:solidFill>
                  <a:latin typeface="Palatino Linotype" panose="02040502050505030304" pitchFamily="18" charset="0"/>
                </a:rPr>
                <a:t>sur R Shiny</a:t>
              </a:r>
            </a:p>
          </p:txBody>
        </p:sp>
        <p:pic>
          <p:nvPicPr>
            <p:cNvPr id="130" name="Graphic 129" descr="Open folder">
              <a:extLst>
                <a:ext uri="{FF2B5EF4-FFF2-40B4-BE49-F238E27FC236}">
                  <a16:creationId xmlns:a16="http://schemas.microsoft.com/office/drawing/2014/main" id="{97F71CF0-4558-447F-A321-7D7291F7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73973" y="4885672"/>
              <a:ext cx="365760" cy="365760"/>
            </a:xfrm>
            <a:prstGeom prst="rect">
              <a:avLst/>
            </a:prstGeom>
          </p:spPr>
        </p:pic>
      </p:grpSp>
      <p:pic>
        <p:nvPicPr>
          <p:cNvPr id="132" name="Graphic 131" descr="Walk">
            <a:extLst>
              <a:ext uri="{FF2B5EF4-FFF2-40B4-BE49-F238E27FC236}">
                <a16:creationId xmlns:a16="http://schemas.microsoft.com/office/drawing/2014/main" id="{B8658B34-5FA2-4ADD-9CAA-32347045EB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52171" y="716707"/>
            <a:ext cx="702361" cy="702361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9E88B21-2A88-4D1D-8EE3-08529190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17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Espace réservé du contenu 3">
            <a:extLst>
              <a:ext uri="{FF2B5EF4-FFF2-40B4-BE49-F238E27FC236}">
                <a16:creationId xmlns:a16="http://schemas.microsoft.com/office/drawing/2014/main" id="{44921D47-1712-42D9-FC28-15D06C0EE7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1354212"/>
              </p:ext>
            </p:extLst>
          </p:nvPr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image1">
            <a:hlinkClick r:id="" action="ppaction://media"/>
            <a:extLst>
              <a:ext uri="{FF2B5EF4-FFF2-40B4-BE49-F238E27FC236}">
                <a16:creationId xmlns:a16="http://schemas.microsoft.com/office/drawing/2014/main" id="{3CCC29EB-4AEE-E6CE-A5AF-C27DB86519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2897.2187"/>
                    <p14:bmk name="Bookmark 2" time="22951.9687"/>
                  </p14:bmkLst>
                </p14:media>
              </p:ext>
            </p:extLst>
          </p:nvPr>
        </p:nvPicPr>
        <p:blipFill rotWithShape="1">
          <a:blip r:embed="rId10"/>
          <a:srcRect t="9695" r="8789"/>
          <a:stretch/>
        </p:blipFill>
        <p:spPr>
          <a:xfrm>
            <a:off x="126460" y="710118"/>
            <a:ext cx="9017541" cy="5968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1E88E8-498B-46EC-BAA0-5EF5894442F7}"/>
              </a:ext>
            </a:extLst>
          </p:cNvPr>
          <p:cNvGrpSpPr/>
          <p:nvPr/>
        </p:nvGrpSpPr>
        <p:grpSpPr>
          <a:xfrm>
            <a:off x="8961381" y="1581244"/>
            <a:ext cx="3373877" cy="2967517"/>
            <a:chOff x="8961381" y="1581244"/>
            <a:chExt cx="3373877" cy="2967517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FE2B802-D49E-0C3F-EB38-43A61DCBC7E3}"/>
                </a:ext>
              </a:extLst>
            </p:cNvPr>
            <p:cNvSpPr txBox="1"/>
            <p:nvPr/>
          </p:nvSpPr>
          <p:spPr>
            <a:xfrm>
              <a:off x="8961381" y="3717764"/>
              <a:ext cx="3373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 besoin de Html, JavaScript ou CSS!!!</a:t>
              </a:r>
            </a:p>
          </p:txBody>
        </p:sp>
        <p:pic>
          <p:nvPicPr>
            <p:cNvPr id="14" name="Picture 2" descr="Illustration De Vecteur D'ampoule D'idée D'ampoule De Bande Dessinée ...">
              <a:extLst>
                <a:ext uri="{FF2B5EF4-FFF2-40B4-BE49-F238E27FC236}">
                  <a16:creationId xmlns:a16="http://schemas.microsoft.com/office/drawing/2014/main" id="{F08540B4-DD66-4206-B9E4-6E4BBB897A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988" b="16843"/>
            <a:stretch/>
          </p:blipFill>
          <p:spPr bwMode="auto">
            <a:xfrm>
              <a:off x="9632650" y="1581244"/>
              <a:ext cx="2228609" cy="2033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748DD-E0EF-4A51-BD3A-D16A93B6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620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1E67E0AD-E167-C1DB-56FE-FEB2EE4BF24B}"/>
              </a:ext>
            </a:extLst>
          </p:cNvPr>
          <p:cNvSpPr txBox="1"/>
          <p:nvPr/>
        </p:nvSpPr>
        <p:spPr>
          <a:xfrm>
            <a:off x="1495591" y="4331592"/>
            <a:ext cx="96664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0" i="0" u="none" strike="noStrike" baseline="0" dirty="0">
                <a:latin typeface="Sylfaen" panose="010A0502050306030303" pitchFamily="18" charset="0"/>
              </a:rPr>
              <a:t>• </a:t>
            </a:r>
            <a:r>
              <a:rPr lang="fr-FR" sz="2400" dirty="0" err="1">
                <a:solidFill>
                  <a:srgbClr val="0070C0"/>
                </a:solidFill>
                <a:latin typeface="Sylfaen" panose="010A0502050306030303" pitchFamily="18" charset="0"/>
              </a:rPr>
              <a:t>L’ui</a:t>
            </a:r>
            <a:r>
              <a:rPr lang="fr-FR" sz="2400" b="0" i="0" u="none" strike="noStrike" baseline="0" dirty="0">
                <a:latin typeface="Sylfaen" panose="010A0502050306030303" pitchFamily="18" charset="0"/>
              </a:rPr>
              <a:t> définit la mise en page et les éléments interactifs de l’application.</a:t>
            </a:r>
          </a:p>
          <a:p>
            <a:pPr algn="l"/>
            <a:r>
              <a:rPr lang="fr-FR" sz="2400" b="0" i="0" u="none" strike="noStrike" baseline="0" dirty="0">
                <a:latin typeface="Sylfaen" panose="010A0502050306030303" pitchFamily="18" charset="0"/>
              </a:rPr>
              <a:t>• </a:t>
            </a:r>
            <a:r>
              <a:rPr lang="fr-FR" sz="2400" dirty="0">
                <a:solidFill>
                  <a:srgbClr val="0070C0"/>
                </a:solidFill>
                <a:latin typeface="Sylfaen" panose="010A0502050306030303" pitchFamily="18" charset="0"/>
              </a:rPr>
              <a:t>Le serveur </a:t>
            </a:r>
            <a:r>
              <a:rPr lang="fr-FR" sz="2400" b="0" i="0" u="none" strike="noStrike" baseline="0" dirty="0">
                <a:latin typeface="Sylfaen" panose="010A0502050306030303" pitchFamily="18" charset="0"/>
              </a:rPr>
              <a:t>traite les données et génère les sorties à afficher.</a:t>
            </a:r>
          </a:p>
          <a:p>
            <a:pPr algn="l"/>
            <a:r>
              <a:rPr lang="fr-FR" sz="2400" b="0" i="0" u="none" strike="noStrike" baseline="0" dirty="0">
                <a:latin typeface="Sylfaen" panose="010A0502050306030303" pitchFamily="18" charset="0"/>
              </a:rPr>
              <a:t>• L’interaction entre l’UI et le serveur permet de créer des applications réactives </a:t>
            </a:r>
            <a:r>
              <a:rPr lang="fr-FR" sz="2400" b="0" i="0" u="none" strike="noStrike" baseline="0" dirty="0">
                <a:solidFill>
                  <a:srgbClr val="0070C0"/>
                </a:solidFill>
                <a:latin typeface="Sylfaen" panose="010A0502050306030303" pitchFamily="18" charset="0"/>
              </a:rPr>
              <a:t>(app). </a:t>
            </a:r>
          </a:p>
          <a:p>
            <a:pPr algn="l"/>
            <a:endParaRPr lang="fr-FR" sz="2400" b="0" i="0" u="none" strike="noStrike" baseline="0" dirty="0">
              <a:latin typeface="Sylfaen" panose="010A0502050306030303" pitchFamily="18" charset="0"/>
            </a:endParaRPr>
          </a:p>
        </p:txBody>
      </p:sp>
      <p:graphicFrame>
        <p:nvGraphicFramePr>
          <p:cNvPr id="12" name="Espace réservé du contenu 3">
            <a:extLst>
              <a:ext uri="{FF2B5EF4-FFF2-40B4-BE49-F238E27FC236}">
                <a16:creationId xmlns:a16="http://schemas.microsoft.com/office/drawing/2014/main" id="{8BFA7257-2373-3FBE-ABAF-3C1CB5A848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1306838"/>
              </p:ext>
            </p:extLst>
          </p:nvPr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3">
            <a:extLst>
              <a:ext uri="{FF2B5EF4-FFF2-40B4-BE49-F238E27FC236}">
                <a16:creationId xmlns:a16="http://schemas.microsoft.com/office/drawing/2014/main" id="{4A2E7612-73BA-416E-8075-79F872687B1E}"/>
              </a:ext>
            </a:extLst>
          </p:cNvPr>
          <p:cNvSpPr txBox="1"/>
          <p:nvPr/>
        </p:nvSpPr>
        <p:spPr>
          <a:xfrm>
            <a:off x="3587461" y="894085"/>
            <a:ext cx="548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  <a:latin typeface="Agency FB" panose="020B0503020202020204" pitchFamily="34" charset="0"/>
              </a:rPr>
              <a:t>Principes d’une application Shiny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64881-868B-4FF0-8CA8-FCB0471ED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925" y="1878896"/>
            <a:ext cx="8572500" cy="197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B9AA71-C9FF-4D1B-8EE9-67D2324B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384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72DC68-ECD8-4A9E-B5C1-04A0E3B8D3C4}"/>
              </a:ext>
            </a:extLst>
          </p:cNvPr>
          <p:cNvSpPr/>
          <p:nvPr/>
        </p:nvSpPr>
        <p:spPr>
          <a:xfrm>
            <a:off x="882994" y="760716"/>
            <a:ext cx="10424160" cy="7596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1DC683-D8C3-47A7-A59C-BD843ECB15E7}"/>
              </a:ext>
            </a:extLst>
          </p:cNvPr>
          <p:cNvSpPr/>
          <p:nvPr/>
        </p:nvSpPr>
        <p:spPr>
          <a:xfrm>
            <a:off x="1211943" y="810567"/>
            <a:ext cx="9768114" cy="34834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D3FD644-BF10-43B9-8BFA-2FFE41E2D98F}"/>
              </a:ext>
            </a:extLst>
          </p:cNvPr>
          <p:cNvGrpSpPr/>
          <p:nvPr/>
        </p:nvGrpSpPr>
        <p:grpSpPr>
          <a:xfrm>
            <a:off x="842907" y="741512"/>
            <a:ext cx="2325068" cy="5236866"/>
            <a:chOff x="765255" y="604911"/>
            <a:chExt cx="2325068" cy="536649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46DA79-FB1F-45A7-A935-C22EA1823E4E}"/>
                </a:ext>
              </a:extLst>
            </p:cNvPr>
            <p:cNvGrpSpPr/>
            <p:nvPr/>
          </p:nvGrpSpPr>
          <p:grpSpPr>
            <a:xfrm>
              <a:off x="806018" y="604911"/>
              <a:ext cx="2267660" cy="4958749"/>
              <a:chOff x="806018" y="604911"/>
              <a:chExt cx="2267660" cy="4958749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BE0D12-557E-4EE0-9B4E-D7C738A401B1}"/>
                  </a:ext>
                </a:extLst>
              </p:cNvPr>
              <p:cNvSpPr/>
              <p:nvPr/>
            </p:nvSpPr>
            <p:spPr>
              <a:xfrm flipH="1">
                <a:off x="194719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9D1A560-E356-4702-822D-C0702984B740}"/>
                  </a:ext>
                </a:extLst>
              </p:cNvPr>
              <p:cNvSpPr/>
              <p:nvPr/>
            </p:nvSpPr>
            <p:spPr>
              <a:xfrm>
                <a:off x="806018" y="3369100"/>
                <a:ext cx="22676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8000">
                      <a:alpha val="50000"/>
                    </a:srgbClr>
                  </a:gs>
                  <a:gs pos="0">
                    <a:srgbClr val="00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0080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2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70A2B47-8D76-405E-AF83-025422830851}"/>
                  </a:ext>
                </a:extLst>
              </p:cNvPr>
              <p:cNvGrpSpPr/>
              <p:nvPr/>
            </p:nvGrpSpPr>
            <p:grpSpPr>
              <a:xfrm>
                <a:off x="1596571" y="604911"/>
                <a:ext cx="759655" cy="759655"/>
                <a:chOff x="1611085" y="604911"/>
                <a:chExt cx="759655" cy="759655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B256EFC-C5C2-4D35-BF77-6DA2A299F92D}"/>
                    </a:ext>
                  </a:extLst>
                </p:cNvPr>
                <p:cNvSpPr/>
                <p:nvPr/>
              </p:nvSpPr>
              <p:spPr>
                <a:xfrm>
                  <a:off x="161108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49178A4-96F0-4167-AB71-8A48F76DD8B2}"/>
                    </a:ext>
                  </a:extLst>
                </p:cNvPr>
                <p:cNvSpPr/>
                <p:nvPr/>
              </p:nvSpPr>
              <p:spPr>
                <a:xfrm>
                  <a:off x="174768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8000">
                        <a:alpha val="50000"/>
                      </a:srgbClr>
                    </a:gs>
                    <a:gs pos="0">
                      <a:srgbClr val="00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0080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02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0A0698-338B-4132-8B38-558540A240FA}"/>
                  </a:ext>
                </a:extLst>
              </p:cNvPr>
              <p:cNvCxnSpPr>
                <a:cxnSpLocks/>
                <a:stCxn id="13" idx="4"/>
                <a:endCxn id="8" idx="5"/>
              </p:cNvCxnSpPr>
              <p:nvPr/>
            </p:nvCxnSpPr>
            <p:spPr>
              <a:xfrm flipH="1">
                <a:off x="1939848" y="1364566"/>
                <a:ext cx="36551" cy="20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BC9F40-C5C4-4673-98BE-D257050DD6D5}"/>
                  </a:ext>
                </a:extLst>
              </p:cNvPr>
              <p:cNvSpPr/>
              <p:nvPr/>
            </p:nvSpPr>
            <p:spPr>
              <a:xfrm>
                <a:off x="1969851" y="3847289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6ED70DA-563E-4D85-BDD2-F7EFA2E84D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1033" y="3808519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334AA4-E2B9-47E5-B6F3-76D30A4B4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789" y="3790687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D0D4806-3577-431A-A579-D5ACCAEC8DDD}"/>
                </a:ext>
              </a:extLst>
            </p:cNvPr>
            <p:cNvSpPr txBox="1"/>
            <p:nvPr/>
          </p:nvSpPr>
          <p:spPr>
            <a:xfrm>
              <a:off x="765255" y="3802366"/>
              <a:ext cx="2325068" cy="2169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ylfaen" panose="010A0502050306030303" pitchFamily="18" charset="0"/>
                </a:rPr>
                <a:t>Dans la barre de menu, </a:t>
              </a:r>
              <a:r>
                <a:rPr lang="en-US" dirty="0" err="1">
                  <a:solidFill>
                    <a:schemeClr val="bg1"/>
                  </a:solidFill>
                  <a:latin typeface="Sylfaen" panose="010A0502050306030303" pitchFamily="18" charset="0"/>
                </a:rPr>
                <a:t>cliquer</a:t>
              </a:r>
              <a:r>
                <a:rPr lang="en-US" dirty="0">
                  <a:solidFill>
                    <a:schemeClr val="bg1"/>
                  </a:solidFill>
                  <a:latin typeface="Sylfaen" panose="010A0502050306030303" pitchFamily="18" charset="0"/>
                </a:rPr>
                <a:t> sur </a:t>
              </a:r>
              <a:r>
                <a:rPr lang="en-US" b="1" dirty="0">
                  <a:solidFill>
                    <a:schemeClr val="bg1"/>
                  </a:solidFill>
                  <a:latin typeface="Sylfaen" panose="010A0502050306030303" pitchFamily="18" charset="0"/>
                </a:rPr>
                <a:t>File</a:t>
              </a:r>
              <a:r>
                <a:rPr lang="en-US" dirty="0">
                  <a:solidFill>
                    <a:schemeClr val="bg1"/>
                  </a:solidFill>
                  <a:latin typeface="Sylfaen" panose="010A0502050306030303" pitchFamily="18" charset="0"/>
                </a:rPr>
                <a:t> </a:t>
              </a:r>
            </a:p>
            <a:p>
              <a:pPr algn="ctr"/>
              <a:r>
                <a:rPr lang="fr-FR" sz="1800" b="0" i="0" u="none" strike="noStrike" baseline="0" dirty="0">
                  <a:latin typeface="Sylfaen" panose="010A0502050306030303" pitchFamily="18" charset="0"/>
                </a:rPr>
                <a:t>Ensuite, cliquer sur </a:t>
              </a:r>
              <a:r>
                <a:rPr lang="fr-FR" sz="1800" b="1" i="1" u="none" strike="noStrike" baseline="0" dirty="0">
                  <a:latin typeface="Sylfaen" panose="010A0502050306030303" pitchFamily="18" charset="0"/>
                </a:rPr>
                <a:t>New File  </a:t>
              </a:r>
              <a:r>
                <a:rPr lang="fr-FR" sz="1800" b="0" i="0" u="none" strike="noStrike" baseline="0" dirty="0">
                  <a:latin typeface="Sylfaen" panose="010A0502050306030303" pitchFamily="18" charset="0"/>
                </a:rPr>
                <a:t>puis sur </a:t>
              </a:r>
              <a:r>
                <a:rPr lang="fr-FR" sz="1800" b="1" i="1" u="none" strike="noStrike" baseline="0" dirty="0">
                  <a:latin typeface="Sylfaen" panose="010A0502050306030303" pitchFamily="18" charset="0"/>
                </a:rPr>
                <a:t>Shiny Web App</a:t>
              </a:r>
            </a:p>
            <a:p>
              <a:pPr algn="ctr"/>
              <a:r>
                <a:rPr lang="en-US" dirty="0"/>
                <a:t> 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07FF938-5070-4BD2-AA99-A39EAD0261EB}"/>
              </a:ext>
            </a:extLst>
          </p:cNvPr>
          <p:cNvGrpSpPr/>
          <p:nvPr/>
        </p:nvGrpSpPr>
        <p:grpSpPr>
          <a:xfrm>
            <a:off x="2993164" y="715556"/>
            <a:ext cx="2194560" cy="4422343"/>
            <a:chOff x="2957194" y="604911"/>
            <a:chExt cx="2194560" cy="44223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28D802A-8900-4093-85AE-C5B968360B3F}"/>
                </a:ext>
              </a:extLst>
            </p:cNvPr>
            <p:cNvGrpSpPr/>
            <p:nvPr/>
          </p:nvGrpSpPr>
          <p:grpSpPr>
            <a:xfrm>
              <a:off x="2957194" y="604911"/>
              <a:ext cx="2194560" cy="4422343"/>
              <a:chOff x="2957194" y="604911"/>
              <a:chExt cx="2194560" cy="4422343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FF01B3C-7948-407D-B99E-C93A08C5E730}"/>
                  </a:ext>
                </a:extLst>
              </p:cNvPr>
              <p:cNvSpPr/>
              <p:nvPr/>
            </p:nvSpPr>
            <p:spPr>
              <a:xfrm flipH="1">
                <a:off x="402688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EE4B28C-68B1-4871-819C-428B107B144A}"/>
                  </a:ext>
                </a:extLst>
              </p:cNvPr>
              <p:cNvSpPr/>
              <p:nvPr/>
            </p:nvSpPr>
            <p:spPr>
              <a:xfrm>
                <a:off x="2957194" y="2832694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9900">
                      <a:alpha val="50000"/>
                    </a:srgbClr>
                  </a:gs>
                  <a:gs pos="0">
                    <a:srgbClr val="FFCC00">
                      <a:alpha val="70000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797F9E2-AA8F-474C-A370-5AC9236EBED4}"/>
                  </a:ext>
                </a:extLst>
              </p:cNvPr>
              <p:cNvGrpSpPr/>
              <p:nvPr/>
            </p:nvGrpSpPr>
            <p:grpSpPr>
              <a:xfrm>
                <a:off x="3674647" y="604911"/>
                <a:ext cx="759655" cy="759655"/>
                <a:chOff x="3275875" y="604911"/>
                <a:chExt cx="759655" cy="75965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4163879-ABAA-4544-B016-BB09E5FCCEC6}"/>
                    </a:ext>
                  </a:extLst>
                </p:cNvPr>
                <p:cNvSpPr/>
                <p:nvPr/>
              </p:nvSpPr>
              <p:spPr>
                <a:xfrm>
                  <a:off x="3275875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34B1B57-FB35-4E14-8B2F-DF7CC19830AA}"/>
                    </a:ext>
                  </a:extLst>
                </p:cNvPr>
                <p:cNvSpPr/>
                <p:nvPr/>
              </p:nvSpPr>
              <p:spPr>
                <a:xfrm>
                  <a:off x="3412476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F9900">
                        <a:alpha val="50000"/>
                      </a:srgbClr>
                    </a:gs>
                    <a:gs pos="0">
                      <a:srgbClr val="FFCC00">
                        <a:alpha val="70000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756914D-1821-44E7-81E1-CE3DDFB73C39}"/>
                  </a:ext>
                </a:extLst>
              </p:cNvPr>
              <p:cNvCxnSpPr>
                <a:cxnSpLocks/>
                <a:stCxn id="17" idx="4"/>
                <a:endCxn id="9" idx="5"/>
              </p:cNvCxnSpPr>
              <p:nvPr/>
            </p:nvCxnSpPr>
            <p:spPr>
              <a:xfrm flipH="1">
                <a:off x="4054474" y="1364566"/>
                <a:ext cx="1" cy="14681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AF792A8-00D2-4999-8B38-71B04C28E7C9}"/>
                  </a:ext>
                </a:extLst>
              </p:cNvPr>
              <p:cNvSpPr/>
              <p:nvPr/>
            </p:nvSpPr>
            <p:spPr>
              <a:xfrm>
                <a:off x="4049549" y="2803925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41E3357-6290-4492-B2EC-314BE3D13D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0731" y="2765155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C9112D2-8ADF-4D34-A4CF-6E3032134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7487" y="2747323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5CBDD67-882F-4883-A96A-C9BB6B229C08}"/>
                </a:ext>
              </a:extLst>
            </p:cNvPr>
            <p:cNvSpPr txBox="1"/>
            <p:nvPr/>
          </p:nvSpPr>
          <p:spPr>
            <a:xfrm>
              <a:off x="3157332" y="3285268"/>
              <a:ext cx="183374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0" i="0" u="none" strike="noStrike" baseline="0" dirty="0">
                  <a:latin typeface="Sylfaen" panose="010A0502050306030303" pitchFamily="18" charset="0"/>
                </a:rPr>
                <a:t>Dans la boîte de </a:t>
              </a:r>
              <a:r>
                <a:rPr lang="fr-FR" sz="2000" dirty="0">
                  <a:latin typeface="Sylfaen" panose="010A0502050306030303" pitchFamily="18" charset="0"/>
                </a:rPr>
                <a:t>dialogue qui s’affiche, </a:t>
              </a:r>
              <a:r>
                <a:rPr lang="fr-FR" sz="2000" b="1" dirty="0">
                  <a:latin typeface="Sylfaen" panose="010A0502050306030303" pitchFamily="18" charset="0"/>
                </a:rPr>
                <a:t>entrer le nom de votre fichier</a:t>
              </a:r>
              <a:endParaRPr lang="en-US" sz="2000" b="1" dirty="0">
                <a:latin typeface="Sylfaen" panose="010A0502050306030303" pitchFamily="18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6633BC8-8A8C-41EC-9A50-4E8DF390658A}"/>
              </a:ext>
            </a:extLst>
          </p:cNvPr>
          <p:cNvGrpSpPr/>
          <p:nvPr/>
        </p:nvGrpSpPr>
        <p:grpSpPr>
          <a:xfrm>
            <a:off x="5017085" y="715556"/>
            <a:ext cx="2419354" cy="5070146"/>
            <a:chOff x="4969787" y="544620"/>
            <a:chExt cx="2419354" cy="49611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7E31DA-DC39-43AC-9EA0-9AA75DA66072}"/>
                </a:ext>
              </a:extLst>
            </p:cNvPr>
            <p:cNvGrpSpPr/>
            <p:nvPr/>
          </p:nvGrpSpPr>
          <p:grpSpPr>
            <a:xfrm>
              <a:off x="5006789" y="544620"/>
              <a:ext cx="2263415" cy="4961171"/>
              <a:chOff x="5006789" y="544620"/>
              <a:chExt cx="2263415" cy="496117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98AF131-19A4-44D7-BB03-D6D7CC918295}"/>
                  </a:ext>
                </a:extLst>
              </p:cNvPr>
              <p:cNvSpPr/>
              <p:nvPr/>
            </p:nvSpPr>
            <p:spPr>
              <a:xfrm flipH="1">
                <a:off x="611447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1C62A36-BB03-49EE-BF66-BDBEA57C3A73}"/>
                  </a:ext>
                </a:extLst>
              </p:cNvPr>
              <p:cNvSpPr/>
              <p:nvPr/>
            </p:nvSpPr>
            <p:spPr>
              <a:xfrm>
                <a:off x="5006789" y="3311231"/>
                <a:ext cx="2263415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660066">
                      <a:alpha val="49804"/>
                    </a:srgbClr>
                  </a:gs>
                  <a:gs pos="0">
                    <a:srgbClr val="FF00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8BD27D-4E69-4B3E-8882-5AC53EAB5452}"/>
                  </a:ext>
                </a:extLst>
              </p:cNvPr>
              <p:cNvGrpSpPr/>
              <p:nvPr/>
            </p:nvGrpSpPr>
            <p:grpSpPr>
              <a:xfrm>
                <a:off x="5752723" y="544620"/>
                <a:ext cx="759655" cy="759655"/>
                <a:chOff x="4955179" y="604911"/>
                <a:chExt cx="759655" cy="759655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0F3F120-6FFB-41A7-93B4-52CA320BC6C9}"/>
                    </a:ext>
                  </a:extLst>
                </p:cNvPr>
                <p:cNvSpPr/>
                <p:nvPr/>
              </p:nvSpPr>
              <p:spPr>
                <a:xfrm>
                  <a:off x="4955179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83F6ACE-DC0B-486C-8FED-7786A4765D7C}"/>
                    </a:ext>
                  </a:extLst>
                </p:cNvPr>
                <p:cNvSpPr/>
                <p:nvPr/>
              </p:nvSpPr>
              <p:spPr>
                <a:xfrm>
                  <a:off x="5091780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660066">
                        <a:alpha val="49804"/>
                      </a:srgbClr>
                    </a:gs>
                    <a:gs pos="0">
                      <a:srgbClr val="FF00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80CE6E-A29B-411C-A3B8-4551426EE785}"/>
                  </a:ext>
                </a:extLst>
              </p:cNvPr>
              <p:cNvCxnSpPr>
                <a:cxnSpLocks/>
                <a:stCxn id="20" idx="4"/>
                <a:endCxn id="10" idx="5"/>
              </p:cNvCxnSpPr>
              <p:nvPr/>
            </p:nvCxnSpPr>
            <p:spPr>
              <a:xfrm>
                <a:off x="6132551" y="1304275"/>
                <a:ext cx="5946" cy="20069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C941A7-289C-4FFA-9DDC-8AD3166EA3D0}"/>
                  </a:ext>
                </a:extLst>
              </p:cNvPr>
              <p:cNvSpPr/>
              <p:nvPr/>
            </p:nvSpPr>
            <p:spPr>
              <a:xfrm>
                <a:off x="6137136" y="3291776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096E262-B41A-49CC-9459-AE705D439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8318" y="3253006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9498C4A-685E-4B05-8C12-8EA66C7763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5074" y="3235174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EEDE01-4F4A-47BB-97DE-5FF5CC4E2F78}"/>
                </a:ext>
              </a:extLst>
            </p:cNvPr>
            <p:cNvSpPr txBox="1"/>
            <p:nvPr/>
          </p:nvSpPr>
          <p:spPr>
            <a:xfrm>
              <a:off x="4969787" y="3747166"/>
              <a:ext cx="2419354" cy="152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900" b="1" i="0" u="none" strike="noStrike" baseline="0" dirty="0">
                  <a:solidFill>
                    <a:schemeClr val="bg1"/>
                  </a:solidFill>
                  <a:latin typeface="Sylfaen" panose="010A0502050306030303" pitchFamily="18" charset="0"/>
                </a:rPr>
                <a:t>Définir le type d’application à créer:</a:t>
              </a:r>
              <a:r>
                <a:rPr lang="fr-FR" sz="1900" b="1" i="0" u="none" strike="noStrike" baseline="0" dirty="0">
                  <a:latin typeface="Sylfaen" panose="010A0502050306030303" pitchFamily="18" charset="0"/>
                </a:rPr>
                <a:t> un </a:t>
              </a:r>
              <a:r>
                <a:rPr lang="fr-FR" sz="1900" b="1" i="0" u="none" strike="noStrike" baseline="0" dirty="0" err="1">
                  <a:latin typeface="Sylfaen" panose="010A0502050306030303" pitchFamily="18" charset="0"/>
                </a:rPr>
                <a:t>app.R</a:t>
              </a:r>
              <a:r>
                <a:rPr lang="fr-FR" sz="1900" b="1" i="0" u="none" strike="noStrike" baseline="0" dirty="0">
                  <a:latin typeface="Sylfaen" panose="010A0502050306030303" pitchFamily="18" charset="0"/>
                </a:rPr>
                <a:t> ou deux fichiers </a:t>
              </a:r>
              <a:r>
                <a:rPr lang="fr-FR" sz="1900" b="1" i="0" u="none" strike="noStrike" baseline="0" dirty="0" err="1">
                  <a:latin typeface="Sylfaen" panose="010A0502050306030303" pitchFamily="18" charset="0"/>
                </a:rPr>
                <a:t>ui.R</a:t>
              </a:r>
              <a:r>
                <a:rPr lang="fr-FR" sz="1900" b="1" i="0" u="none" strike="noStrike" baseline="0" dirty="0">
                  <a:latin typeface="Sylfaen" panose="010A0502050306030303" pitchFamily="18" charset="0"/>
                </a:rPr>
                <a:t> et                         </a:t>
              </a:r>
              <a:r>
                <a:rPr lang="fr-FR" sz="1900" b="1" i="0" u="none" strike="noStrike" baseline="0" dirty="0" err="1">
                  <a:latin typeface="Sylfaen" panose="010A0502050306030303" pitchFamily="18" charset="0"/>
                </a:rPr>
                <a:t>server.R</a:t>
              </a:r>
              <a:endParaRPr lang="fr-FR" sz="1900" b="1" i="0" u="none" strike="noStrike" baseline="0" dirty="0">
                <a:latin typeface="Sylfaen" panose="010A0502050306030303" pitchFamily="18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8A578C9-EEDC-4B2F-A52A-7BE4C42C358B}"/>
              </a:ext>
            </a:extLst>
          </p:cNvPr>
          <p:cNvGrpSpPr/>
          <p:nvPr/>
        </p:nvGrpSpPr>
        <p:grpSpPr>
          <a:xfrm>
            <a:off x="7143058" y="716440"/>
            <a:ext cx="2194560" cy="4283056"/>
            <a:chOff x="7113346" y="604911"/>
            <a:chExt cx="2194560" cy="428305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7BE62B-2115-46DA-BEC9-7FAF09C758B3}"/>
                </a:ext>
              </a:extLst>
            </p:cNvPr>
            <p:cNvGrpSpPr/>
            <p:nvPr/>
          </p:nvGrpSpPr>
          <p:grpSpPr>
            <a:xfrm>
              <a:off x="7113346" y="604911"/>
              <a:ext cx="2194560" cy="4283056"/>
              <a:chOff x="7113346" y="604911"/>
              <a:chExt cx="2194560" cy="428305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96FA47F-50CE-4037-BC85-37BC508D4916}"/>
                  </a:ext>
                </a:extLst>
              </p:cNvPr>
              <p:cNvSpPr/>
              <p:nvPr/>
            </p:nvSpPr>
            <p:spPr>
              <a:xfrm flipH="1">
                <a:off x="8183041" y="2692938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01A764A-8F8B-45FD-B5AE-A1A57A1FB6D6}"/>
                  </a:ext>
                </a:extLst>
              </p:cNvPr>
              <p:cNvSpPr/>
              <p:nvPr/>
            </p:nvSpPr>
            <p:spPr>
              <a:xfrm>
                <a:off x="7113346" y="2693407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33CC">
                      <a:alpha val="49804"/>
                    </a:srgbClr>
                  </a:gs>
                  <a:gs pos="0">
                    <a:srgbClr val="0099FF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21449BE-246D-4CA3-85DE-72D0DAAAC78F}"/>
                  </a:ext>
                </a:extLst>
              </p:cNvPr>
              <p:cNvGrpSpPr/>
              <p:nvPr/>
            </p:nvGrpSpPr>
            <p:grpSpPr>
              <a:xfrm>
                <a:off x="7830799" y="604911"/>
                <a:ext cx="759655" cy="759655"/>
                <a:chOff x="6634483" y="604911"/>
                <a:chExt cx="759655" cy="75965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49BB675-28A9-40C3-85F3-AFA9FAA24F84}"/>
                    </a:ext>
                  </a:extLst>
                </p:cNvPr>
                <p:cNvSpPr/>
                <p:nvPr/>
              </p:nvSpPr>
              <p:spPr>
                <a:xfrm>
                  <a:off x="6634483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7A2499C-6923-4D4A-B894-982B7C071925}"/>
                    </a:ext>
                  </a:extLst>
                </p:cNvPr>
                <p:cNvSpPr/>
                <p:nvPr/>
              </p:nvSpPr>
              <p:spPr>
                <a:xfrm>
                  <a:off x="6771084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0033CC">
                        <a:alpha val="49804"/>
                      </a:srgbClr>
                    </a:gs>
                    <a:gs pos="0">
                      <a:srgbClr val="0099FF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C87BAC3-B1C9-476A-A35B-B09957FD6681}"/>
                  </a:ext>
                </a:extLst>
              </p:cNvPr>
              <p:cNvCxnSpPr>
                <a:cxnSpLocks/>
                <a:stCxn id="23" idx="4"/>
                <a:endCxn id="11" idx="5"/>
              </p:cNvCxnSpPr>
              <p:nvPr/>
            </p:nvCxnSpPr>
            <p:spPr>
              <a:xfrm flipH="1">
                <a:off x="8210626" y="1364566"/>
                <a:ext cx="1" cy="13288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C67C07C-73EF-42FE-9B4C-DDAC523B09A4}"/>
                  </a:ext>
                </a:extLst>
              </p:cNvPr>
              <p:cNvSpPr/>
              <p:nvPr/>
            </p:nvSpPr>
            <p:spPr>
              <a:xfrm>
                <a:off x="8205701" y="2692938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49C6E9-13BB-4DEC-A8FE-FF8BB03B5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6883" y="2654168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7CF0419-2434-40DC-AC5D-D03D51ED2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3639" y="2636336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6AD9EDF-CF84-44D8-997B-249D65AD13E3}"/>
                </a:ext>
              </a:extLst>
            </p:cNvPr>
            <p:cNvSpPr txBox="1"/>
            <p:nvPr/>
          </p:nvSpPr>
          <p:spPr>
            <a:xfrm>
              <a:off x="7161426" y="3293591"/>
              <a:ext cx="20973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0" i="0" u="none" strike="noStrike" baseline="0" dirty="0">
                  <a:solidFill>
                    <a:schemeClr val="bg1"/>
                  </a:solidFill>
                  <a:latin typeface="Sylfaen" panose="010A0502050306030303" pitchFamily="18" charset="0"/>
                </a:rPr>
                <a:t>Préciser l’</a:t>
              </a:r>
              <a:r>
                <a:rPr lang="fr-FR" sz="2000" dirty="0">
                  <a:solidFill>
                    <a:schemeClr val="bg1"/>
                  </a:solidFill>
                  <a:latin typeface="Sylfaen" panose="010A0502050306030303" pitchFamily="18" charset="0"/>
                </a:rPr>
                <a:t>e</a:t>
              </a:r>
              <a:r>
                <a:rPr lang="fr-FR" sz="2000" b="0" i="0" u="none" strike="noStrike" baseline="0" dirty="0">
                  <a:solidFill>
                    <a:schemeClr val="bg1"/>
                  </a:solidFill>
                  <a:latin typeface="Sylfaen" panose="010A0502050306030303" pitchFamily="18" charset="0"/>
                </a:rPr>
                <a:t>mplacement au niveau de </a:t>
              </a:r>
              <a:r>
                <a:rPr lang="fr-FR" sz="2000" b="1" i="0" u="none" strike="noStrike" baseline="0" dirty="0">
                  <a:solidFill>
                    <a:schemeClr val="bg1"/>
                  </a:solidFill>
                  <a:latin typeface="Sylfaen" panose="010A0502050306030303" pitchFamily="18" charset="0"/>
                </a:rPr>
                <a:t>Browser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38D0450-3C6C-4825-8A6E-35635CE42F70}"/>
              </a:ext>
            </a:extLst>
          </p:cNvPr>
          <p:cNvGrpSpPr/>
          <p:nvPr/>
        </p:nvGrpSpPr>
        <p:grpSpPr>
          <a:xfrm>
            <a:off x="9153357" y="706027"/>
            <a:ext cx="2194560" cy="5055604"/>
            <a:chOff x="9191422" y="626012"/>
            <a:chExt cx="2194560" cy="505560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7810CF3-A7DA-483C-A486-405F846C6EB1}"/>
                </a:ext>
              </a:extLst>
            </p:cNvPr>
            <p:cNvGrpSpPr/>
            <p:nvPr/>
          </p:nvGrpSpPr>
          <p:grpSpPr>
            <a:xfrm>
              <a:off x="9191422" y="626012"/>
              <a:ext cx="2194560" cy="5055604"/>
              <a:chOff x="9191422" y="626012"/>
              <a:chExt cx="2194560" cy="5055604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2B344A6-2902-4260-9DDC-AEEEBADD6D97}"/>
                  </a:ext>
                </a:extLst>
              </p:cNvPr>
              <p:cNvSpPr/>
              <p:nvPr/>
            </p:nvSpPr>
            <p:spPr>
              <a:xfrm flipH="1">
                <a:off x="1026526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648CAA4-AD1C-4784-989C-36088D3589AD}"/>
                  </a:ext>
                </a:extLst>
              </p:cNvPr>
              <p:cNvSpPr/>
              <p:nvPr/>
            </p:nvSpPr>
            <p:spPr>
              <a:xfrm>
                <a:off x="9191422" y="3487056"/>
                <a:ext cx="2194560" cy="2194560"/>
              </a:xfrm>
              <a:custGeom>
                <a:avLst/>
                <a:gdLst>
                  <a:gd name="connsiteX0" fmla="*/ 1097280 w 2194560"/>
                  <a:gd name="connsiteY0" fmla="*/ 118568 h 2194560"/>
                  <a:gd name="connsiteX1" fmla="*/ 981165 w 2194560"/>
                  <a:gd name="connsiteY1" fmla="*/ 234683 h 2194560"/>
                  <a:gd name="connsiteX2" fmla="*/ 1097280 w 2194560"/>
                  <a:gd name="connsiteY2" fmla="*/ 350798 h 2194560"/>
                  <a:gd name="connsiteX3" fmla="*/ 1213395 w 2194560"/>
                  <a:gd name="connsiteY3" fmla="*/ 234683 h 2194560"/>
                  <a:gd name="connsiteX4" fmla="*/ 1097280 w 2194560"/>
                  <a:gd name="connsiteY4" fmla="*/ 118568 h 2194560"/>
                  <a:gd name="connsiteX5" fmla="*/ 1097280 w 2194560"/>
                  <a:gd name="connsiteY5" fmla="*/ 0 h 2194560"/>
                  <a:gd name="connsiteX6" fmla="*/ 2194560 w 2194560"/>
                  <a:gd name="connsiteY6" fmla="*/ 1097280 h 2194560"/>
                  <a:gd name="connsiteX7" fmla="*/ 1097280 w 2194560"/>
                  <a:gd name="connsiteY7" fmla="*/ 2194560 h 2194560"/>
                  <a:gd name="connsiteX8" fmla="*/ 0 w 2194560"/>
                  <a:gd name="connsiteY8" fmla="*/ 1097280 h 2194560"/>
                  <a:gd name="connsiteX9" fmla="*/ 1097280 w 2194560"/>
                  <a:gd name="connsiteY9" fmla="*/ 0 h 219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4560" h="2194560">
                    <a:moveTo>
                      <a:pt x="1097280" y="118568"/>
                    </a:moveTo>
                    <a:cubicBezTo>
                      <a:pt x="1033151" y="118568"/>
                      <a:pt x="981165" y="170554"/>
                      <a:pt x="981165" y="234683"/>
                    </a:cubicBezTo>
                    <a:cubicBezTo>
                      <a:pt x="981165" y="298812"/>
                      <a:pt x="1033151" y="350798"/>
                      <a:pt x="1097280" y="350798"/>
                    </a:cubicBezTo>
                    <a:cubicBezTo>
                      <a:pt x="1161409" y="350798"/>
                      <a:pt x="1213395" y="298812"/>
                      <a:pt x="1213395" y="234683"/>
                    </a:cubicBezTo>
                    <a:cubicBezTo>
                      <a:pt x="1213395" y="170554"/>
                      <a:pt x="1161409" y="118568"/>
                      <a:pt x="1097280" y="118568"/>
                    </a:cubicBezTo>
                    <a:close/>
                    <a:moveTo>
                      <a:pt x="1097280" y="0"/>
                    </a:moveTo>
                    <a:cubicBezTo>
                      <a:pt x="1703291" y="0"/>
                      <a:pt x="2194560" y="491269"/>
                      <a:pt x="2194560" y="1097280"/>
                    </a:cubicBezTo>
                    <a:cubicBezTo>
                      <a:pt x="2194560" y="1703291"/>
                      <a:pt x="1703291" y="2194560"/>
                      <a:pt x="1097280" y="2194560"/>
                    </a:cubicBezTo>
                    <a:cubicBezTo>
                      <a:pt x="491269" y="2194560"/>
                      <a:pt x="0" y="1703291"/>
                      <a:pt x="0" y="1097280"/>
                    </a:cubicBezTo>
                    <a:cubicBezTo>
                      <a:pt x="0" y="491269"/>
                      <a:pt x="491269" y="0"/>
                      <a:pt x="109728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CC0066">
                      <a:alpha val="49804"/>
                    </a:srgbClr>
                  </a:gs>
                  <a:gs pos="0">
                    <a:srgbClr val="990033">
                      <a:alpha val="69804"/>
                    </a:srgbClr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F9900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8600000" scaled="0"/>
                </a:gradFill>
              </a:ln>
              <a:effectLst>
                <a:reflection blurRad="6350" stA="50000" endA="300" endPos="41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80CB898-BF25-492B-B6DF-2CD4061C3A16}"/>
                  </a:ext>
                </a:extLst>
              </p:cNvPr>
              <p:cNvGrpSpPr/>
              <p:nvPr/>
            </p:nvGrpSpPr>
            <p:grpSpPr>
              <a:xfrm>
                <a:off x="9908876" y="626012"/>
                <a:ext cx="759655" cy="759655"/>
                <a:chOff x="8313787" y="604911"/>
                <a:chExt cx="759655" cy="759655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82DE631-821E-4345-B94A-439536FD63AA}"/>
                    </a:ext>
                  </a:extLst>
                </p:cNvPr>
                <p:cNvSpPr/>
                <p:nvPr/>
              </p:nvSpPr>
              <p:spPr>
                <a:xfrm>
                  <a:off x="8313787" y="604911"/>
                  <a:ext cx="759655" cy="75965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F32D50F-2853-4299-80B5-67E0896F939A}"/>
                    </a:ext>
                  </a:extLst>
                </p:cNvPr>
                <p:cNvSpPr/>
                <p:nvPr/>
              </p:nvSpPr>
              <p:spPr>
                <a:xfrm>
                  <a:off x="8450388" y="741512"/>
                  <a:ext cx="486452" cy="48645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CC0066">
                        <a:alpha val="49804"/>
                      </a:srgbClr>
                    </a:gs>
                    <a:gs pos="0">
                      <a:srgbClr val="990033">
                        <a:alpha val="69804"/>
                      </a:srgbClr>
                    </a:gs>
                  </a:gsLst>
                  <a:lin ang="5400000" scaled="1"/>
                  <a:tileRect/>
                </a:gradFill>
                <a:ln>
                  <a:gradFill>
                    <a:gsLst>
                      <a:gs pos="0">
                        <a:srgbClr val="FF9900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86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340AD9A-5395-4BC8-8AE6-3C57A2874714}"/>
                  </a:ext>
                </a:extLst>
              </p:cNvPr>
              <p:cNvCxnSpPr>
                <a:cxnSpLocks/>
                <a:stCxn id="26" idx="4"/>
                <a:endCxn id="12" idx="5"/>
              </p:cNvCxnSpPr>
              <p:nvPr/>
            </p:nvCxnSpPr>
            <p:spPr>
              <a:xfrm flipH="1">
                <a:off x="10288702" y="1385667"/>
                <a:ext cx="2" cy="21013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D911A0C-EAD6-44DD-A9F2-41650FB494F0}"/>
                  </a:ext>
                </a:extLst>
              </p:cNvPr>
              <p:cNvSpPr/>
              <p:nvPr/>
            </p:nvSpPr>
            <p:spPr>
              <a:xfrm>
                <a:off x="10287929" y="3490463"/>
                <a:ext cx="44023" cy="165371"/>
              </a:xfrm>
              <a:custGeom>
                <a:avLst/>
                <a:gdLst>
                  <a:gd name="connsiteX0" fmla="*/ 0 w 44023"/>
                  <a:gd name="connsiteY0" fmla="*/ 0 h 165371"/>
                  <a:gd name="connsiteX1" fmla="*/ 43775 w 44023"/>
                  <a:gd name="connsiteY1" fmla="*/ 63230 h 165371"/>
                  <a:gd name="connsiteX2" fmla="*/ 14592 w 44023"/>
                  <a:gd name="connsiteY2" fmla="*/ 165371 h 16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023" h="165371">
                    <a:moveTo>
                      <a:pt x="0" y="0"/>
                    </a:moveTo>
                    <a:cubicBezTo>
                      <a:pt x="20671" y="17834"/>
                      <a:pt x="41343" y="35668"/>
                      <a:pt x="43775" y="63230"/>
                    </a:cubicBezTo>
                    <a:cubicBezTo>
                      <a:pt x="46207" y="90792"/>
                      <a:pt x="30399" y="128081"/>
                      <a:pt x="14592" y="16537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2D5A444-CCBE-4276-A4DE-E73B73A8AE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9111" y="3451693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B58B0BE-F723-40EB-80CB-CF13AEB7C3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5867" y="3433861"/>
                <a:ext cx="90730" cy="5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E68501B-D64B-4EAC-8A7F-AEFD130CB32E}"/>
                </a:ext>
              </a:extLst>
            </p:cNvPr>
            <p:cNvSpPr txBox="1"/>
            <p:nvPr/>
          </p:nvSpPr>
          <p:spPr>
            <a:xfrm>
              <a:off x="9374358" y="4072397"/>
              <a:ext cx="18337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0" i="0" u="none" strike="noStrike" baseline="0" dirty="0">
                  <a:solidFill>
                    <a:schemeClr val="bg1"/>
                  </a:solidFill>
                  <a:latin typeface="Sylfaen" panose="010A0502050306030303" pitchFamily="18" charset="0"/>
                </a:rPr>
                <a:t>Cliquer sur </a:t>
              </a:r>
              <a:r>
                <a:rPr lang="fr-FR" sz="2400" b="1" i="1" u="none" strike="noStrike" baseline="0" dirty="0" err="1">
                  <a:latin typeface="Sylfaen" panose="010A0502050306030303" pitchFamily="18" charset="0"/>
                </a:rPr>
                <a:t>Create</a:t>
              </a:r>
              <a:r>
                <a:rPr lang="fr-FR" sz="2400" b="0" i="1" u="none" strike="noStrike" baseline="0" dirty="0">
                  <a:solidFill>
                    <a:schemeClr val="bg1"/>
                  </a:solidFill>
                  <a:latin typeface="Sylfaen" panose="010A0502050306030303" pitchFamily="18" charset="0"/>
                </a:rPr>
                <a:t> </a:t>
              </a:r>
              <a:r>
                <a:rPr lang="fr-FR" sz="2400" b="0" i="0" u="none" strike="noStrike" baseline="0" dirty="0">
                  <a:solidFill>
                    <a:schemeClr val="bg1"/>
                  </a:solidFill>
                  <a:latin typeface="Sylfaen" panose="010A0502050306030303" pitchFamily="18" charset="0"/>
                </a:rPr>
                <a:t>pour valider</a:t>
              </a:r>
              <a:endParaRPr lang="en-US" sz="2400" dirty="0">
                <a:solidFill>
                  <a:schemeClr val="bg1"/>
                </a:solidFill>
                <a:latin typeface="Sylfaen" panose="010A0502050306030303" pitchFamily="18" charset="0"/>
              </a:endParaRPr>
            </a:p>
          </p:txBody>
        </p:sp>
      </p:grpSp>
      <p:sp>
        <p:nvSpPr>
          <p:cNvPr id="74" name="ZoneTexte 3">
            <a:extLst>
              <a:ext uri="{FF2B5EF4-FFF2-40B4-BE49-F238E27FC236}">
                <a16:creationId xmlns:a16="http://schemas.microsoft.com/office/drawing/2014/main" id="{4089CEE2-8D0F-4FF2-A897-7F122CF3CAF6}"/>
              </a:ext>
            </a:extLst>
          </p:cNvPr>
          <p:cNvSpPr txBox="1"/>
          <p:nvPr/>
        </p:nvSpPr>
        <p:spPr>
          <a:xfrm>
            <a:off x="3915875" y="6094485"/>
            <a:ext cx="5392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latin typeface="Agency FB" panose="020B0503020202020204" pitchFamily="34" charset="0"/>
              </a:rPr>
              <a:t>Etapes de création d’un fichier R Shiny</a:t>
            </a:r>
          </a:p>
        </p:txBody>
      </p:sp>
      <p:graphicFrame>
        <p:nvGraphicFramePr>
          <p:cNvPr id="86" name="Espace réservé du contenu 3">
            <a:extLst>
              <a:ext uri="{FF2B5EF4-FFF2-40B4-BE49-F238E27FC236}">
                <a16:creationId xmlns:a16="http://schemas.microsoft.com/office/drawing/2014/main" id="{08A8B161-D963-460B-B0E5-4416110F5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311547"/>
              </p:ext>
            </p:extLst>
          </p:nvPr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2AAF7-4AAD-42BF-B8FF-04FB7A60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105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Espace réservé du contenu 3">
            <a:extLst>
              <a:ext uri="{FF2B5EF4-FFF2-40B4-BE49-F238E27FC236}">
                <a16:creationId xmlns:a16="http://schemas.microsoft.com/office/drawing/2014/main" id="{08A8B161-D963-460B-B0E5-4416110F5F2B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75D3E9A7-C1B8-4E59-B1F9-967E67249E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54566.8934"/>
                </p14:media>
              </p:ext>
            </p:extLst>
          </p:nvPr>
        </p:nvPicPr>
        <p:blipFill rotWithShape="1">
          <a:blip r:embed="rId9"/>
          <a:srcRect t="4004"/>
          <a:stretch/>
        </p:blipFill>
        <p:spPr>
          <a:xfrm>
            <a:off x="3333320" y="822952"/>
            <a:ext cx="6243941" cy="5212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4B0D7C6-ECE4-4F62-B0F5-63A92122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0600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2077450-0C7E-443A-A73A-9B4A55794CB8}"/>
              </a:ext>
            </a:extLst>
          </p:cNvPr>
          <p:cNvSpPr/>
          <p:nvPr/>
        </p:nvSpPr>
        <p:spPr>
          <a:xfrm rot="233751">
            <a:off x="7144627" y="2738059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AADF048-DBC4-4142-A999-3298510D4395}"/>
              </a:ext>
            </a:extLst>
          </p:cNvPr>
          <p:cNvSpPr/>
          <p:nvPr/>
        </p:nvSpPr>
        <p:spPr>
          <a:xfrm rot="233751">
            <a:off x="7188582" y="4304741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4D5372-461A-4CED-8BAB-8419E2141F40}"/>
              </a:ext>
            </a:extLst>
          </p:cNvPr>
          <p:cNvSpPr/>
          <p:nvPr/>
        </p:nvSpPr>
        <p:spPr>
          <a:xfrm rot="233751">
            <a:off x="7144626" y="5744792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7ECF946-7AA2-4272-83F7-10AEFE7576CC}"/>
              </a:ext>
            </a:extLst>
          </p:cNvPr>
          <p:cNvSpPr/>
          <p:nvPr/>
        </p:nvSpPr>
        <p:spPr>
          <a:xfrm rot="21353261">
            <a:off x="1290274" y="2748904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BBA0831-8FCF-4446-A962-6D72015C5443}"/>
              </a:ext>
            </a:extLst>
          </p:cNvPr>
          <p:cNvSpPr/>
          <p:nvPr/>
        </p:nvSpPr>
        <p:spPr>
          <a:xfrm rot="21353261">
            <a:off x="1244660" y="4249367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1C1FC39-2CB5-4DC3-A101-D777725AF3A8}"/>
              </a:ext>
            </a:extLst>
          </p:cNvPr>
          <p:cNvSpPr/>
          <p:nvPr/>
        </p:nvSpPr>
        <p:spPr>
          <a:xfrm rot="21353261">
            <a:off x="1197733" y="5735990"/>
            <a:ext cx="3713868" cy="692443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B07D27-5F3C-4187-8A39-3873271FD750}"/>
              </a:ext>
            </a:extLst>
          </p:cNvPr>
          <p:cNvSpPr/>
          <p:nvPr/>
        </p:nvSpPr>
        <p:spPr>
          <a:xfrm>
            <a:off x="943429" y="2096700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CC66FF"/>
              </a:gs>
              <a:gs pos="100000">
                <a:srgbClr val="CC00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05D8CC-F819-4AF7-A6BA-98DE6B2A4C40}"/>
              </a:ext>
            </a:extLst>
          </p:cNvPr>
          <p:cNvSpPr/>
          <p:nvPr/>
        </p:nvSpPr>
        <p:spPr>
          <a:xfrm>
            <a:off x="6487887" y="2113560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FF6600"/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E830059-A02E-42F3-A5C5-DF9FD969E140}"/>
              </a:ext>
            </a:extLst>
          </p:cNvPr>
          <p:cNvSpPr/>
          <p:nvPr/>
        </p:nvSpPr>
        <p:spPr>
          <a:xfrm>
            <a:off x="943429" y="3627342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9966FF"/>
              </a:gs>
              <a:gs pos="100000">
                <a:srgbClr val="6666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321099F-E474-4D69-B7DB-085ECE1B606C}"/>
              </a:ext>
            </a:extLst>
          </p:cNvPr>
          <p:cNvSpPr/>
          <p:nvPr/>
        </p:nvSpPr>
        <p:spPr>
          <a:xfrm>
            <a:off x="6487887" y="3644202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77EE00"/>
              </a:gs>
              <a:gs pos="100000">
                <a:srgbClr val="00CC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971680-57A4-4420-B90B-26B9F2B2C5B6}"/>
              </a:ext>
            </a:extLst>
          </p:cNvPr>
          <p:cNvSpPr/>
          <p:nvPr/>
        </p:nvSpPr>
        <p:spPr>
          <a:xfrm>
            <a:off x="6487887" y="5102273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CC9900"/>
              </a:gs>
              <a:gs pos="100000">
                <a:srgbClr val="99663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D5D2ABB-C3C4-4B26-94F2-1A8CC53B7C50}"/>
              </a:ext>
            </a:extLst>
          </p:cNvPr>
          <p:cNvSpPr/>
          <p:nvPr/>
        </p:nvSpPr>
        <p:spPr>
          <a:xfrm>
            <a:off x="943429" y="5085413"/>
            <a:ext cx="4760686" cy="1045029"/>
          </a:xfrm>
          <a:prstGeom prst="roundRect">
            <a:avLst/>
          </a:prstGeom>
          <a:gradFill flip="none" rotWithShape="1">
            <a:gsLst>
              <a:gs pos="0">
                <a:srgbClr val="00CCFF"/>
              </a:gs>
              <a:gs pos="10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182707-A74A-4892-94E9-3A75C88459A6}"/>
              </a:ext>
            </a:extLst>
          </p:cNvPr>
          <p:cNvSpPr/>
          <p:nvPr/>
        </p:nvSpPr>
        <p:spPr>
          <a:xfrm>
            <a:off x="5416830" y="1875452"/>
            <a:ext cx="1359877" cy="4361267"/>
          </a:xfrm>
          <a:prstGeom prst="roundRect">
            <a:avLst>
              <a:gd name="adj" fmla="val 19869"/>
            </a:avLst>
          </a:prstGeom>
          <a:noFill/>
          <a:ln w="142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65000">
                  <a:schemeClr val="bg1"/>
                </a:gs>
              </a:gsLst>
              <a:lin ang="16200000" scaled="1"/>
              <a:tileRect/>
            </a:gradFill>
          </a:ln>
          <a:effectLst>
            <a:outerShdw blurRad="50800" dist="177800" dir="5400000" algn="t" rotWithShape="0">
              <a:prstClr val="black">
                <a:alpha val="22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D7D7F5-D5AA-49D1-A6FF-63CC39C59807}"/>
              </a:ext>
            </a:extLst>
          </p:cNvPr>
          <p:cNvGrpSpPr/>
          <p:nvPr/>
        </p:nvGrpSpPr>
        <p:grpSpPr>
          <a:xfrm>
            <a:off x="1202173" y="2174905"/>
            <a:ext cx="4395290" cy="954107"/>
            <a:chOff x="1202173" y="2180257"/>
            <a:chExt cx="4395290" cy="95410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36526F6-B06C-4FB6-BFCA-E85EAE12B876}"/>
                </a:ext>
              </a:extLst>
            </p:cNvPr>
            <p:cNvSpPr/>
            <p:nvPr/>
          </p:nvSpPr>
          <p:spPr>
            <a:xfrm>
              <a:off x="1202173" y="2195954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2A6D710-6395-4807-B932-812BE3D83FEF}"/>
                </a:ext>
              </a:extLst>
            </p:cNvPr>
            <p:cNvSpPr txBox="1"/>
            <p:nvPr/>
          </p:nvSpPr>
          <p:spPr>
            <a:xfrm>
              <a:off x="1410512" y="2180257"/>
              <a:ext cx="41869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fr-FR" sz="2800" b="1" i="0" u="none" strike="noStrike" baseline="0" dirty="0" err="1">
                  <a:latin typeface="Agency FB" panose="020B0503020202020204" pitchFamily="34" charset="0"/>
                </a:rPr>
                <a:t>fluidPage</a:t>
              </a:r>
              <a:r>
                <a:rPr lang="fr-FR" sz="2800" b="1" i="0" u="none" strike="noStrike" baseline="0" dirty="0">
                  <a:latin typeface="Agency FB" panose="020B0503020202020204" pitchFamily="34" charset="0"/>
                </a:rPr>
                <a:t>(): </a:t>
              </a:r>
            </a:p>
            <a:p>
              <a:pPr marL="0" indent="0">
                <a:buNone/>
              </a:pPr>
              <a:r>
                <a:rPr lang="fr-FR" sz="2800" b="0" i="0" u="none" strike="noStrike" baseline="0" dirty="0">
                  <a:latin typeface="Agency FB" panose="020B0503020202020204" pitchFamily="34" charset="0"/>
                </a:rPr>
                <a:t>définit la disposition générale 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515FB7-4EC4-4032-AE99-44D499C1D8F9}"/>
              </a:ext>
            </a:extLst>
          </p:cNvPr>
          <p:cNvGrpSpPr/>
          <p:nvPr/>
        </p:nvGrpSpPr>
        <p:grpSpPr>
          <a:xfrm>
            <a:off x="6746631" y="2212132"/>
            <a:ext cx="4213888" cy="898329"/>
            <a:chOff x="6746631" y="2212814"/>
            <a:chExt cx="4213888" cy="89832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6EFAE1A-9529-4A5E-8C20-97D3EFB01FAB}"/>
                </a:ext>
              </a:extLst>
            </p:cNvPr>
            <p:cNvSpPr/>
            <p:nvPr/>
          </p:nvSpPr>
          <p:spPr>
            <a:xfrm>
              <a:off x="6746631" y="2212814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5D0B16-08BB-491D-BCA2-CCEDEBC0F36A}"/>
                </a:ext>
              </a:extLst>
            </p:cNvPr>
            <p:cNvSpPr txBox="1"/>
            <p:nvPr/>
          </p:nvSpPr>
          <p:spPr>
            <a:xfrm>
              <a:off x="6746631" y="2280146"/>
              <a:ext cx="41310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fr-FR" sz="2400" b="1" dirty="0" err="1">
                  <a:latin typeface="Agency FB" panose="020B0503020202020204" pitchFamily="34" charset="0"/>
                </a:rPr>
                <a:t>sidebarLayout</a:t>
              </a:r>
              <a:r>
                <a:rPr lang="fr-FR" sz="2400" b="1" dirty="0">
                  <a:latin typeface="Agency FB" panose="020B0503020202020204" pitchFamily="34" charset="0"/>
                </a:rPr>
                <a:t>(): </a:t>
              </a:r>
            </a:p>
            <a:p>
              <a:pPr marL="0" indent="0" algn="ctr">
                <a:buNone/>
              </a:pPr>
              <a:r>
                <a:rPr lang="fr-FR" sz="2400" dirty="0">
                  <a:latin typeface="Agency FB" panose="020B0503020202020204" pitchFamily="34" charset="0"/>
                </a:rPr>
                <a:t>Pour la subdivision en 2 parties</a:t>
              </a:r>
            </a:p>
          </p:txBody>
        </p:sp>
      </p:grp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31C8057-368D-4120-B1AB-71EF34553494}"/>
              </a:ext>
            </a:extLst>
          </p:cNvPr>
          <p:cNvSpPr/>
          <p:nvPr/>
        </p:nvSpPr>
        <p:spPr>
          <a:xfrm rot="5400000">
            <a:off x="5009660" y="2445043"/>
            <a:ext cx="812800" cy="348343"/>
          </a:xfrm>
          <a:prstGeom prst="round2SameRect">
            <a:avLst/>
          </a:prstGeom>
          <a:gradFill>
            <a:gsLst>
              <a:gs pos="81000">
                <a:srgbClr val="CC11D4"/>
              </a:gs>
              <a:gs pos="7000">
                <a:srgbClr val="CC66FF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7B6B919B-3E19-4753-B00E-D8F2BB37ED65}"/>
              </a:ext>
            </a:extLst>
          </p:cNvPr>
          <p:cNvSpPr/>
          <p:nvPr/>
        </p:nvSpPr>
        <p:spPr>
          <a:xfrm rot="5400000">
            <a:off x="6369537" y="2445044"/>
            <a:ext cx="812800" cy="348343"/>
          </a:xfrm>
          <a:prstGeom prst="round2SameRect">
            <a:avLst/>
          </a:prstGeom>
          <a:gradFill flip="none" rotWithShape="1">
            <a:gsLst>
              <a:gs pos="10000">
                <a:srgbClr val="FF6600"/>
              </a:gs>
              <a:gs pos="81460">
                <a:srgbClr val="FF15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DD95D1D-9954-4C40-BBF3-45D18A5D8C0F}"/>
              </a:ext>
            </a:extLst>
          </p:cNvPr>
          <p:cNvGrpSpPr/>
          <p:nvPr/>
        </p:nvGrpSpPr>
        <p:grpSpPr>
          <a:xfrm>
            <a:off x="1202173" y="3714589"/>
            <a:ext cx="4213888" cy="858527"/>
            <a:chOff x="1202173" y="3714589"/>
            <a:chExt cx="4213888" cy="85852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30D1E41-2236-45ED-833E-CAF799AC6A38}"/>
                </a:ext>
              </a:extLst>
            </p:cNvPr>
            <p:cNvSpPr/>
            <p:nvPr/>
          </p:nvSpPr>
          <p:spPr>
            <a:xfrm>
              <a:off x="1202173" y="3726596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FE92AEA-6BEE-4B65-8EAE-64321F118C5E}"/>
                </a:ext>
              </a:extLst>
            </p:cNvPr>
            <p:cNvSpPr txBox="1"/>
            <p:nvPr/>
          </p:nvSpPr>
          <p:spPr>
            <a:xfrm>
              <a:off x="1320458" y="3714589"/>
              <a:ext cx="36333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fr-FR" sz="2400" b="1" i="0" u="none" strike="noStrike" baseline="0" dirty="0" err="1">
                  <a:latin typeface="Agency FB" panose="020B0503020202020204" pitchFamily="34" charset="0"/>
                </a:rPr>
                <a:t>mainPanel</a:t>
              </a:r>
              <a:r>
                <a:rPr lang="fr-FR" sz="2400" b="1" i="0" u="none" strike="noStrike" baseline="0" dirty="0">
                  <a:latin typeface="Agency FB" panose="020B0503020202020204" pitchFamily="34" charset="0"/>
                </a:rPr>
                <a:t>()</a:t>
              </a:r>
              <a:r>
                <a:rPr lang="fr-FR" sz="2400" b="1" dirty="0">
                  <a:latin typeface="Agency FB" panose="020B0503020202020204" pitchFamily="34" charset="0"/>
                </a:rPr>
                <a:t>: </a:t>
              </a:r>
            </a:p>
            <a:p>
              <a:pPr marL="0" indent="0" algn="ctr">
                <a:buNone/>
              </a:pPr>
              <a:r>
                <a:rPr lang="fr-FR" sz="2400" dirty="0">
                  <a:latin typeface="Agency FB" panose="020B0503020202020204" pitchFamily="34" charset="0"/>
                </a:rPr>
                <a:t>pour le </a:t>
              </a:r>
              <a:r>
                <a:rPr lang="fr-FR" sz="2400" b="0" i="0" u="none" strike="noStrike" baseline="0" dirty="0">
                  <a:latin typeface="Agency FB" panose="020B0503020202020204" pitchFamily="34" charset="0"/>
                </a:rPr>
                <a:t>panneau «principal »</a:t>
              </a:r>
              <a:endParaRPr lang="fr-FR" sz="2400" dirty="0">
                <a:latin typeface="Agency FB" panose="020B0503020202020204" pitchFamily="34" charset="0"/>
              </a:endParaRPr>
            </a:p>
          </p:txBody>
        </p:sp>
      </p:grp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60CFDF44-7985-44E4-90B9-B059B5BD8487}"/>
              </a:ext>
            </a:extLst>
          </p:cNvPr>
          <p:cNvSpPr/>
          <p:nvPr/>
        </p:nvSpPr>
        <p:spPr>
          <a:xfrm rot="5400000">
            <a:off x="5009660" y="3975685"/>
            <a:ext cx="812800" cy="348343"/>
          </a:xfrm>
          <a:prstGeom prst="round2SameRect">
            <a:avLst/>
          </a:prstGeom>
          <a:gradFill>
            <a:gsLst>
              <a:gs pos="7000">
                <a:srgbClr val="9966FF"/>
              </a:gs>
              <a:gs pos="78796">
                <a:srgbClr val="7266B0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3A17BFA-A3BF-4FB1-987D-CE30ADE14F88}"/>
              </a:ext>
            </a:extLst>
          </p:cNvPr>
          <p:cNvGrpSpPr/>
          <p:nvPr/>
        </p:nvGrpSpPr>
        <p:grpSpPr>
          <a:xfrm>
            <a:off x="6746631" y="3743456"/>
            <a:ext cx="4262949" cy="856626"/>
            <a:chOff x="6746631" y="3743456"/>
            <a:chExt cx="4262949" cy="85662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1FE9696-7A16-4636-A2CF-4B80149D0A4A}"/>
                </a:ext>
              </a:extLst>
            </p:cNvPr>
            <p:cNvSpPr/>
            <p:nvPr/>
          </p:nvSpPr>
          <p:spPr>
            <a:xfrm>
              <a:off x="6746631" y="3743456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9B26CCB-0683-41E8-BBF3-F5EE86D3D54D}"/>
                </a:ext>
              </a:extLst>
            </p:cNvPr>
            <p:cNvSpPr txBox="1"/>
            <p:nvPr/>
          </p:nvSpPr>
          <p:spPr>
            <a:xfrm>
              <a:off x="7015700" y="3769085"/>
              <a:ext cx="3993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i="0" u="none" strike="noStrike" baseline="0" dirty="0" err="1">
                  <a:latin typeface="Agency FB" panose="020B0503020202020204" pitchFamily="34" charset="0"/>
                </a:rPr>
                <a:t>sidebarPanel</a:t>
              </a:r>
              <a:r>
                <a:rPr lang="fr-FR" sz="2400" b="1" i="0" u="none" strike="noStrike" baseline="0" dirty="0">
                  <a:latin typeface="Agency FB" panose="020B0503020202020204" pitchFamily="34" charset="0"/>
                </a:rPr>
                <a:t>()</a:t>
              </a:r>
              <a:r>
                <a:rPr lang="fr-FR" sz="2400" b="1" dirty="0">
                  <a:latin typeface="Agency FB" panose="020B0503020202020204" pitchFamily="34" charset="0"/>
                </a:rPr>
                <a:t>: </a:t>
              </a:r>
            </a:p>
            <a:p>
              <a:pPr algn="ctr"/>
              <a:r>
                <a:rPr lang="fr-FR" sz="2400" dirty="0">
                  <a:latin typeface="Agency FB" panose="020B0503020202020204" pitchFamily="34" charset="0"/>
                </a:rPr>
                <a:t>pour la </a:t>
              </a:r>
              <a:r>
                <a:rPr lang="fr-FR" sz="2400" b="0" i="0" u="none" strike="noStrike" baseline="0" dirty="0">
                  <a:latin typeface="Agency FB" panose="020B0503020202020204" pitchFamily="34" charset="0"/>
                </a:rPr>
                <a:t>barre latérale</a:t>
              </a:r>
              <a:endParaRPr lang="en-US" sz="2400" b="1" dirty="0">
                <a:solidFill>
                  <a:srgbClr val="5B5A8A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DE51F5E-5A87-4272-9457-0EB0AF2A10CB}"/>
              </a:ext>
            </a:extLst>
          </p:cNvPr>
          <p:cNvGrpSpPr/>
          <p:nvPr/>
        </p:nvGrpSpPr>
        <p:grpSpPr>
          <a:xfrm>
            <a:off x="1194591" y="5184667"/>
            <a:ext cx="4221470" cy="846520"/>
            <a:chOff x="1194591" y="5184667"/>
            <a:chExt cx="4221470" cy="84652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3E618B41-0DC4-4974-A184-5C569AC5991A}"/>
                </a:ext>
              </a:extLst>
            </p:cNvPr>
            <p:cNvSpPr/>
            <p:nvPr/>
          </p:nvSpPr>
          <p:spPr>
            <a:xfrm>
              <a:off x="1202173" y="5184667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AE503A-054D-4A47-BC09-1D222FF4D1E4}"/>
                </a:ext>
              </a:extLst>
            </p:cNvPr>
            <p:cNvSpPr txBox="1"/>
            <p:nvPr/>
          </p:nvSpPr>
          <p:spPr>
            <a:xfrm>
              <a:off x="1194591" y="5302907"/>
              <a:ext cx="4175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i="0" u="none" strike="noStrike" baseline="0" dirty="0" err="1">
                  <a:latin typeface="Agency FB" panose="020B0503020202020204" pitchFamily="34" charset="0"/>
                </a:rPr>
                <a:t>tabPanel</a:t>
              </a:r>
              <a:r>
                <a:rPr lang="fr-FR" sz="1600" b="1" i="0" u="none" strike="noStrike" baseline="0" dirty="0">
                  <a:latin typeface="Agency FB" panose="020B0503020202020204" pitchFamily="34" charset="0"/>
                </a:rPr>
                <a:t>()</a:t>
              </a:r>
              <a:r>
                <a:rPr lang="fr-FR" sz="1600" b="1" dirty="0">
                  <a:latin typeface="Agency FB" panose="020B0503020202020204" pitchFamily="34" charset="0"/>
                </a:rPr>
                <a:t>: </a:t>
              </a:r>
            </a:p>
            <a:p>
              <a:pPr algn="ctr"/>
              <a:r>
                <a:rPr lang="fr-FR" sz="1600" dirty="0">
                  <a:latin typeface="Agency FB" panose="020B0503020202020204" pitchFamily="34" charset="0"/>
                </a:rPr>
                <a:t>Pour la création d’un onglet</a:t>
              </a:r>
              <a:endParaRPr lang="en-US" sz="1600" b="1" dirty="0">
                <a:solidFill>
                  <a:srgbClr val="02CA00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2EADCD2B-1EE2-4DA9-BC76-C8ED7E6777C9}"/>
              </a:ext>
            </a:extLst>
          </p:cNvPr>
          <p:cNvSpPr/>
          <p:nvPr/>
        </p:nvSpPr>
        <p:spPr>
          <a:xfrm rot="5400000">
            <a:off x="6369537" y="3975686"/>
            <a:ext cx="812800" cy="348343"/>
          </a:xfrm>
          <a:prstGeom prst="round2SameRect">
            <a:avLst/>
          </a:prstGeom>
          <a:gradFill flip="none" rotWithShape="1">
            <a:gsLst>
              <a:gs pos="10000">
                <a:srgbClr val="77EE00"/>
              </a:gs>
              <a:gs pos="80000">
                <a:srgbClr val="19D300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91A7C1D6-70A5-48C0-B208-9D73810F3396}"/>
              </a:ext>
            </a:extLst>
          </p:cNvPr>
          <p:cNvSpPr/>
          <p:nvPr/>
        </p:nvSpPr>
        <p:spPr>
          <a:xfrm rot="5400000">
            <a:off x="5009660" y="5433756"/>
            <a:ext cx="812800" cy="348343"/>
          </a:xfrm>
          <a:prstGeom prst="round2SameRect">
            <a:avLst/>
          </a:prstGeom>
          <a:gradFill>
            <a:gsLst>
              <a:gs pos="7000">
                <a:srgbClr val="00CCFF"/>
              </a:gs>
              <a:gs pos="75262">
                <a:srgbClr val="0036FF"/>
              </a:gs>
              <a:gs pos="100000">
                <a:schemeClr val="tx1"/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D1A13A-8F35-4B4C-893A-ECF7A3B7C1C9}"/>
              </a:ext>
            </a:extLst>
          </p:cNvPr>
          <p:cNvGrpSpPr/>
          <p:nvPr/>
        </p:nvGrpSpPr>
        <p:grpSpPr>
          <a:xfrm>
            <a:off x="6746631" y="5201527"/>
            <a:ext cx="4358754" cy="1099817"/>
            <a:chOff x="6746631" y="5201527"/>
            <a:chExt cx="4358754" cy="1099817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4FBA446-9D38-4583-933C-40CD4AC08AFB}"/>
                </a:ext>
              </a:extLst>
            </p:cNvPr>
            <p:cNvSpPr/>
            <p:nvPr/>
          </p:nvSpPr>
          <p:spPr>
            <a:xfrm>
              <a:off x="6746631" y="5201527"/>
              <a:ext cx="4213888" cy="846520"/>
            </a:xfrm>
            <a:prstGeom prst="roundRect">
              <a:avLst/>
            </a:prstGeom>
            <a:gradFill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200C63-E68D-48C3-AC45-59187A42316F}"/>
                </a:ext>
              </a:extLst>
            </p:cNvPr>
            <p:cNvSpPr txBox="1"/>
            <p:nvPr/>
          </p:nvSpPr>
          <p:spPr>
            <a:xfrm>
              <a:off x="6970979" y="5224126"/>
              <a:ext cx="41344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fr-FR" sz="1600" b="1" i="0" u="none" strike="noStrike" baseline="0" dirty="0" err="1">
                  <a:latin typeface="Agency FB" panose="020B0503020202020204" pitchFamily="34" charset="0"/>
                </a:rPr>
                <a:t>tabsetPanel</a:t>
              </a:r>
              <a:r>
                <a:rPr lang="fr-FR" sz="1600" b="1" i="0" u="none" strike="noStrike" baseline="0" dirty="0">
                  <a:latin typeface="Agency FB" panose="020B0503020202020204" pitchFamily="34" charset="0"/>
                </a:rPr>
                <a:t>() ou encore </a:t>
              </a:r>
              <a:r>
                <a:rPr lang="fr-FR" sz="1600" b="1" i="0" u="none" strike="noStrike" baseline="0" dirty="0" err="1">
                  <a:latin typeface="Agency FB" panose="020B0503020202020204" pitchFamily="34" charset="0"/>
                </a:rPr>
                <a:t>navlistPanel</a:t>
              </a:r>
              <a:r>
                <a:rPr lang="fr-FR" sz="1600" b="1" i="0" u="none" strike="noStrike" baseline="0" dirty="0">
                  <a:latin typeface="Agency FB" panose="020B0503020202020204" pitchFamily="34" charset="0"/>
                </a:rPr>
                <a:t>() : </a:t>
              </a:r>
            </a:p>
            <a:p>
              <a:pPr marL="0" indent="0" algn="ctr">
                <a:buNone/>
              </a:pPr>
              <a:r>
                <a:rPr lang="fr-FR" sz="1600" b="0" i="0" u="none" strike="noStrike" baseline="0" dirty="0">
                  <a:latin typeface="Agency FB" panose="020B0503020202020204" pitchFamily="34" charset="0"/>
                </a:rPr>
                <a:t>pour disposer les onglets horizontalement ou verticalement et diviser les sorties en plusieurs sections indépendantes.</a:t>
              </a:r>
            </a:p>
            <a:p>
              <a:pPr algn="ctr"/>
              <a:endParaRPr lang="en-US" sz="1600" b="1" dirty="0">
                <a:solidFill>
                  <a:srgbClr val="7A5228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589645AD-12D0-496B-B755-2B16D4404C38}"/>
              </a:ext>
            </a:extLst>
          </p:cNvPr>
          <p:cNvSpPr/>
          <p:nvPr/>
        </p:nvSpPr>
        <p:spPr>
          <a:xfrm rot="5400000">
            <a:off x="6369537" y="5433757"/>
            <a:ext cx="812800" cy="348343"/>
          </a:xfrm>
          <a:prstGeom prst="round2SameRect">
            <a:avLst/>
          </a:prstGeom>
          <a:gradFill flip="none" rotWithShape="1">
            <a:gsLst>
              <a:gs pos="10000">
                <a:srgbClr val="CC9900"/>
              </a:gs>
              <a:gs pos="81460">
                <a:srgbClr val="A47128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4" name="Espace réservé du contenu 3">
            <a:extLst>
              <a:ext uri="{FF2B5EF4-FFF2-40B4-BE49-F238E27FC236}">
                <a16:creationId xmlns:a16="http://schemas.microsoft.com/office/drawing/2014/main" id="{8AAF7635-FD65-4F39-8D99-BE89DE457797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657662" cy="60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5" name="Espace réservé du contenu 2">
            <a:extLst>
              <a:ext uri="{FF2B5EF4-FFF2-40B4-BE49-F238E27FC236}">
                <a16:creationId xmlns:a16="http://schemas.microsoft.com/office/drawing/2014/main" id="{CA3C6B87-366B-432B-BA74-4AC4C5F8CB70}"/>
              </a:ext>
            </a:extLst>
          </p:cNvPr>
          <p:cNvSpPr txBox="1">
            <a:spLocks/>
          </p:cNvSpPr>
          <p:nvPr/>
        </p:nvSpPr>
        <p:spPr>
          <a:xfrm>
            <a:off x="3245570" y="909937"/>
            <a:ext cx="5700860" cy="479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>
                <a:solidFill>
                  <a:srgbClr val="C00000"/>
                </a:solidFill>
                <a:latin typeface="Agency FB" panose="020B0503020202020204" pitchFamily="34" charset="0"/>
              </a:rPr>
              <a:t>Création de l’interface utilisateur  </a:t>
            </a:r>
          </a:p>
        </p:txBody>
      </p:sp>
      <p:pic>
        <p:nvPicPr>
          <p:cNvPr id="116" name="Image 7">
            <a:extLst>
              <a:ext uri="{FF2B5EF4-FFF2-40B4-BE49-F238E27FC236}">
                <a16:creationId xmlns:a16="http://schemas.microsoft.com/office/drawing/2014/main" id="{EDC56AD6-09A6-4FBB-A5BF-9F84E12A9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22945"/>
            <a:ext cx="10737715" cy="5998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F97D0-490C-4D93-9825-38D1E744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A54F-D74F-404B-B07A-AC59C3E84CF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6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  <p:bldP spid="100" grpId="0" animBg="1"/>
      <p:bldP spid="109" grpId="0" animBg="1"/>
      <p:bldP spid="110" grpId="0" animBg="1"/>
      <p:bldP spid="25" grpId="0" animBg="1"/>
      <p:bldP spid="28" grpId="0" animBg="1"/>
      <p:bldP spid="43" grpId="0" animBg="1"/>
      <p:bldP spid="46" grpId="0" animBg="1"/>
      <p:bldP spid="64" grpId="0" animBg="1"/>
      <p:bldP spid="61" grpId="0" animBg="1"/>
      <p:bldP spid="27" grpId="0" animBg="1"/>
      <p:bldP spid="30" grpId="0" animBg="1"/>
      <p:bldP spid="45" grpId="0" animBg="1"/>
      <p:bldP spid="48" grpId="0" animBg="1"/>
      <p:bldP spid="63" grpId="0" animBg="1"/>
      <p:bldP spid="6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1105</Words>
  <Application>Microsoft Office PowerPoint</Application>
  <PresentationFormat>Widescreen</PresentationFormat>
  <Paragraphs>239</Paragraphs>
  <Slides>21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Agency FB</vt:lpstr>
      <vt:lpstr>Arial</vt:lpstr>
      <vt:lpstr>Calibri</vt:lpstr>
      <vt:lpstr>Calibri Light</vt:lpstr>
      <vt:lpstr>Century Gothic</vt:lpstr>
      <vt:lpstr>LMRoman10-Bold</vt:lpstr>
      <vt:lpstr>LMRoman10-Regular</vt:lpstr>
      <vt:lpstr>Matura MT Script Capitals</vt:lpstr>
      <vt:lpstr>Palatino Linotype</vt:lpstr>
      <vt:lpstr>Sylfaen</vt:lpstr>
      <vt:lpstr>Times New Roman</vt:lpstr>
      <vt:lpstr>Vivaldi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Josette MATANG</dc:creator>
  <cp:lastModifiedBy>Josette MATANG</cp:lastModifiedBy>
  <cp:revision>62</cp:revision>
  <dcterms:created xsi:type="dcterms:W3CDTF">2024-05-20T12:41:15Z</dcterms:created>
  <dcterms:modified xsi:type="dcterms:W3CDTF">2024-05-25T19:47:26Z</dcterms:modified>
</cp:coreProperties>
</file>